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90" r:id="rId1"/>
  </p:sldMasterIdLst>
  <p:notesMasterIdLst>
    <p:notesMasterId r:id="rId39"/>
  </p:notesMasterIdLst>
  <p:sldIdLst>
    <p:sldId id="272" r:id="rId2"/>
    <p:sldId id="278" r:id="rId3"/>
    <p:sldId id="279" r:id="rId4"/>
    <p:sldId id="280" r:id="rId5"/>
    <p:sldId id="281" r:id="rId6"/>
    <p:sldId id="282" r:id="rId7"/>
    <p:sldId id="283" r:id="rId8"/>
    <p:sldId id="284" r:id="rId9"/>
    <p:sldId id="285" r:id="rId10"/>
    <p:sldId id="276" r:id="rId11"/>
    <p:sldId id="277" r:id="rId12"/>
    <p:sldId id="275" r:id="rId13"/>
    <p:sldId id="258" r:id="rId14"/>
    <p:sldId id="286" r:id="rId15"/>
    <p:sldId id="287" r:id="rId16"/>
    <p:sldId id="288" r:id="rId17"/>
    <p:sldId id="289" r:id="rId18"/>
    <p:sldId id="259" r:id="rId19"/>
    <p:sldId id="263" r:id="rId20"/>
    <p:sldId id="260" r:id="rId21"/>
    <p:sldId id="274" r:id="rId22"/>
    <p:sldId id="261" r:id="rId23"/>
    <p:sldId id="290" r:id="rId24"/>
    <p:sldId id="291" r:id="rId25"/>
    <p:sldId id="262" r:id="rId26"/>
    <p:sldId id="264" r:id="rId27"/>
    <p:sldId id="265" r:id="rId28"/>
    <p:sldId id="266" r:id="rId29"/>
    <p:sldId id="267" r:id="rId30"/>
    <p:sldId id="268" r:id="rId31"/>
    <p:sldId id="292" r:id="rId32"/>
    <p:sldId id="293" r:id="rId33"/>
    <p:sldId id="294" r:id="rId34"/>
    <p:sldId id="296" r:id="rId35"/>
    <p:sldId id="298" r:id="rId36"/>
    <p:sldId id="297" r:id="rId37"/>
    <p:sldId id="295" r:id="rId38"/>
  </p:sldIdLst>
  <p:sldSz cx="9144000" cy="6858000" type="screen4x3"/>
  <p:notesSz cx="6858000" cy="9144000"/>
  <p:defaultTextStyle>
    <a:defPPr>
      <a:defRPr lang="uk-UA"/>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42100"/>
    <a:srgbClr val="214B37"/>
    <a:srgbClr val="702D00"/>
    <a:srgbClr val="373600"/>
    <a:srgbClr val="F67B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587" autoAdjust="0"/>
    <p:restoredTop sz="94579" autoAdjust="0"/>
  </p:normalViewPr>
  <p:slideViewPr>
    <p:cSldViewPr>
      <p:cViewPr varScale="1">
        <p:scale>
          <a:sx n="74" d="100"/>
          <a:sy n="74" d="100"/>
        </p:scale>
        <p:origin x="612" y="270"/>
      </p:cViewPr>
      <p:guideLst>
        <p:guide orient="horz" pos="2160"/>
        <p:guide pos="2880"/>
      </p:guideLst>
    </p:cSldViewPr>
  </p:slideViewPr>
  <p:outlineViewPr>
    <p:cViewPr>
      <p:scale>
        <a:sx n="33" d="100"/>
        <a:sy n="33" d="100"/>
      </p:scale>
      <p:origin x="48"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Arial" charset="0"/>
              </a:defRPr>
            </a:lvl1pPr>
          </a:lstStyle>
          <a:p>
            <a:pPr>
              <a:defRPr/>
            </a:pPr>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Arial" charset="0"/>
              </a:defRPr>
            </a:lvl1pPr>
          </a:lstStyle>
          <a:p>
            <a:pPr>
              <a:defRPr/>
            </a:pPr>
            <a:fld id="{910D2169-1F98-4C41-A12A-49F27F9ED90E}" type="datetimeFigureOut">
              <a:rPr lang="uk-UA"/>
              <a:pPr>
                <a:defRPr/>
              </a:pPr>
              <a:t>08.05.2020</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uk-UA" noProof="0" smtClean="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endParaRPr lang="uk-UA" noProof="0" smtClean="0"/>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6A7BDAF3-BA4A-40CB-AF05-A0CC4248E725}" type="slidenum">
              <a:rPr lang="uk-UA"/>
              <a:pPr>
                <a:defRPr/>
              </a:pPr>
              <a:t>‹#›</a:t>
            </a:fld>
            <a:endParaRPr lang="uk-UA"/>
          </a:p>
        </p:txBody>
      </p:sp>
    </p:spTree>
    <p:extLst>
      <p:ext uri="{BB962C8B-B14F-4D97-AF65-F5344CB8AC3E}">
        <p14:creationId xmlns:p14="http://schemas.microsoft.com/office/powerpoint/2010/main" val="360329378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ru-RU" smtClean="0"/>
          </a:p>
        </p:txBody>
      </p:sp>
      <p:sp>
        <p:nvSpPr>
          <p:cNvPr id="717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8AB44CE7-4570-4F32-AC8C-741B61132353}" type="slidenum">
              <a:rPr lang="uk-UA" smtClean="0"/>
              <a:pPr/>
              <a:t>1</a:t>
            </a:fld>
            <a:endParaRPr lang="uk-UA" smtClean="0"/>
          </a:p>
        </p:txBody>
      </p:sp>
    </p:spTree>
    <p:extLst>
      <p:ext uri="{BB962C8B-B14F-4D97-AF65-F5344CB8AC3E}">
        <p14:creationId xmlns:p14="http://schemas.microsoft.com/office/powerpoint/2010/main" val="33155713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6A7BDAF3-BA4A-40CB-AF05-A0CC4248E725}" type="slidenum">
              <a:rPr lang="uk-UA" smtClean="0"/>
              <a:pPr>
                <a:defRPr/>
              </a:pPr>
              <a:t>2</a:t>
            </a:fld>
            <a:endParaRPr lang="uk-UA"/>
          </a:p>
        </p:txBody>
      </p:sp>
    </p:spTree>
    <p:extLst>
      <p:ext uri="{BB962C8B-B14F-4D97-AF65-F5344CB8AC3E}">
        <p14:creationId xmlns:p14="http://schemas.microsoft.com/office/powerpoint/2010/main" val="499827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1843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E6A2E8A-A609-49EF-9302-98B6F0F68CBB}" type="slidenum">
              <a:rPr lang="uk-UA" smtClean="0"/>
              <a:pPr/>
              <a:t>19</a:t>
            </a:fld>
            <a:endParaRPr lang="uk-UA" smtClean="0"/>
          </a:p>
        </p:txBody>
      </p:sp>
    </p:spTree>
    <p:extLst>
      <p:ext uri="{BB962C8B-B14F-4D97-AF65-F5344CB8AC3E}">
        <p14:creationId xmlns:p14="http://schemas.microsoft.com/office/powerpoint/2010/main" val="1910224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866442" y="4777380"/>
            <a:ext cx="6620968" cy="861420"/>
          </a:xfrm>
        </p:spPr>
        <p:txBody>
          <a:bodyPr/>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lvl1pPr>
              <a:defRPr/>
            </a:lvl1pPr>
          </a:lstStyle>
          <a:p>
            <a:pPr>
              <a:defRPr/>
            </a:pPr>
            <a:fld id="{3B9E2EBE-939B-4A72-8CE5-4063CC40CF5C}" type="datetime1">
              <a:rPr lang="uk-UA"/>
              <a:pPr>
                <a:defRPr/>
              </a:pPr>
              <a:t>08.05.2020</a:t>
            </a:fld>
            <a:endParaRPr lang="uk-UA"/>
          </a:p>
        </p:txBody>
      </p:sp>
      <p:sp>
        <p:nvSpPr>
          <p:cNvPr id="5" name="Footer Placeholder 4"/>
          <p:cNvSpPr>
            <a:spLocks noGrp="1"/>
          </p:cNvSpPr>
          <p:nvPr>
            <p:ph type="ftr" sz="quarter" idx="11"/>
          </p:nvPr>
        </p:nvSpPr>
        <p:spPr/>
        <p:txBody>
          <a:bodyPr/>
          <a:lstStyle>
            <a:lvl1pPr>
              <a:defRPr/>
            </a:lvl1pPr>
          </a:lstStyle>
          <a:p>
            <a:pPr>
              <a:defRPr/>
            </a:pPr>
            <a:endParaRPr lang="uk-UA"/>
          </a:p>
        </p:txBody>
      </p:sp>
      <p:sp>
        <p:nvSpPr>
          <p:cNvPr id="6" name="Slide Number Placeholder 5"/>
          <p:cNvSpPr>
            <a:spLocks noGrp="1"/>
          </p:cNvSpPr>
          <p:nvPr>
            <p:ph type="sldNum" sz="quarter" idx="12"/>
          </p:nvPr>
        </p:nvSpPr>
        <p:spPr/>
        <p:txBody>
          <a:bodyPr/>
          <a:lstStyle>
            <a:lvl1pPr>
              <a:defRPr/>
            </a:lvl1pPr>
          </a:lstStyle>
          <a:p>
            <a:pPr>
              <a:defRPr/>
            </a:pPr>
            <a:fld id="{BA8A0926-0586-4AB6-8411-6CF2D97F8600}" type="slidenum">
              <a:rPr lang="uk-UA"/>
              <a:pPr>
                <a:defRPr/>
              </a:pPr>
              <a:t>‹#›</a:t>
            </a:fld>
            <a:endParaRPr lang="uk-UA"/>
          </a:p>
        </p:txBody>
      </p:sp>
    </p:spTree>
    <p:extLst>
      <p:ext uri="{BB962C8B-B14F-4D97-AF65-F5344CB8AC3E}">
        <p14:creationId xmlns:p14="http://schemas.microsoft.com/office/powerpoint/2010/main" val="3895442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05A83942-5E31-4684-B936-7B917853926E}" type="datetime1">
              <a:rPr lang="uk-UA"/>
              <a:pPr>
                <a:defRPr/>
              </a:pPr>
              <a:t>08.05.2020</a:t>
            </a:fld>
            <a:endParaRPr lang="uk-UA"/>
          </a:p>
        </p:txBody>
      </p:sp>
      <p:sp>
        <p:nvSpPr>
          <p:cNvPr id="6" name="Footer Placeholder 4"/>
          <p:cNvSpPr>
            <a:spLocks noGrp="1"/>
          </p:cNvSpPr>
          <p:nvPr>
            <p:ph type="ftr" sz="quarter" idx="11"/>
          </p:nvPr>
        </p:nvSpPr>
        <p:spPr/>
        <p:txBody>
          <a:bodyPr/>
          <a:lstStyle>
            <a:lvl1pPr>
              <a:defRPr/>
            </a:lvl1pPr>
          </a:lstStyle>
          <a:p>
            <a:pPr>
              <a:defRPr/>
            </a:pPr>
            <a:endParaRPr lang="uk-UA"/>
          </a:p>
        </p:txBody>
      </p:sp>
      <p:sp>
        <p:nvSpPr>
          <p:cNvPr id="7" name="Slide Number Placeholder 5"/>
          <p:cNvSpPr>
            <a:spLocks noGrp="1"/>
          </p:cNvSpPr>
          <p:nvPr>
            <p:ph type="sldNum" sz="quarter" idx="12"/>
          </p:nvPr>
        </p:nvSpPr>
        <p:spPr/>
        <p:txBody>
          <a:bodyPr/>
          <a:lstStyle>
            <a:lvl1pPr>
              <a:defRPr/>
            </a:lvl1pPr>
          </a:lstStyle>
          <a:p>
            <a:pPr>
              <a:defRPr/>
            </a:pPr>
            <a:fld id="{5CE4FE3B-B0F3-4EA8-BE5F-E38E73F71C2F}" type="slidenum">
              <a:rPr lang="uk-UA"/>
              <a:pPr>
                <a:defRPr/>
              </a:pPr>
              <a:t>‹#›</a:t>
            </a:fld>
            <a:endParaRPr lang="uk-UA"/>
          </a:p>
        </p:txBody>
      </p:sp>
    </p:spTree>
    <p:extLst>
      <p:ext uri="{BB962C8B-B14F-4D97-AF65-F5344CB8AC3E}">
        <p14:creationId xmlns:p14="http://schemas.microsoft.com/office/powerpoint/2010/main" val="720502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379D33A6-BE0D-489F-A6FA-A9B3078AACAC}" type="datetime1">
              <a:rPr lang="uk-UA"/>
              <a:pPr>
                <a:defRPr/>
              </a:pPr>
              <a:t>08.05.2020</a:t>
            </a:fld>
            <a:endParaRPr lang="uk-UA"/>
          </a:p>
        </p:txBody>
      </p:sp>
      <p:sp>
        <p:nvSpPr>
          <p:cNvPr id="5" name="Footer Placeholder 4"/>
          <p:cNvSpPr>
            <a:spLocks noGrp="1"/>
          </p:cNvSpPr>
          <p:nvPr>
            <p:ph type="ftr" sz="quarter" idx="11"/>
          </p:nvPr>
        </p:nvSpPr>
        <p:spPr/>
        <p:txBody>
          <a:bodyPr/>
          <a:lstStyle>
            <a:lvl1pPr>
              <a:defRPr/>
            </a:lvl1pPr>
          </a:lstStyle>
          <a:p>
            <a:pPr>
              <a:defRPr/>
            </a:pPr>
            <a:endParaRPr lang="uk-UA"/>
          </a:p>
        </p:txBody>
      </p:sp>
      <p:sp>
        <p:nvSpPr>
          <p:cNvPr id="6" name="Slide Number Placeholder 5"/>
          <p:cNvSpPr>
            <a:spLocks noGrp="1"/>
          </p:cNvSpPr>
          <p:nvPr>
            <p:ph type="sldNum" sz="quarter" idx="12"/>
          </p:nvPr>
        </p:nvSpPr>
        <p:spPr/>
        <p:txBody>
          <a:bodyPr/>
          <a:lstStyle>
            <a:lvl1pPr>
              <a:defRPr/>
            </a:lvl1pPr>
          </a:lstStyle>
          <a:p>
            <a:pPr>
              <a:defRPr/>
            </a:pPr>
            <a:fld id="{7D155A68-1983-4269-BE7C-9FC6DC27FA43}" type="slidenum">
              <a:rPr lang="uk-UA"/>
              <a:pPr>
                <a:defRPr/>
              </a:pPr>
              <a:t>‹#›</a:t>
            </a:fld>
            <a:endParaRPr lang="uk-UA"/>
          </a:p>
        </p:txBody>
      </p:sp>
    </p:spTree>
    <p:extLst>
      <p:ext uri="{BB962C8B-B14F-4D97-AF65-F5344CB8AC3E}">
        <p14:creationId xmlns:p14="http://schemas.microsoft.com/office/powerpoint/2010/main" val="21538061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5" name="TextBox 4"/>
          <p:cNvSpPr txBox="1"/>
          <p:nvPr/>
        </p:nvSpPr>
        <p:spPr>
          <a:xfrm>
            <a:off x="674688" y="971550"/>
            <a:ext cx="600075"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a:defRPr/>
            </a:pPr>
            <a:r>
              <a:rPr lang="en-US" dirty="0"/>
              <a:t>“</a:t>
            </a:r>
          </a:p>
        </p:txBody>
      </p:sp>
      <p:sp>
        <p:nvSpPr>
          <p:cNvPr id="6" name="TextBox 5"/>
          <p:cNvSpPr txBox="1"/>
          <p:nvPr/>
        </p:nvSpPr>
        <p:spPr>
          <a:xfrm>
            <a:off x="6999288" y="2613025"/>
            <a:ext cx="601662" cy="1970088"/>
          </a:xfrm>
          <a:prstGeom prst="rect">
            <a:avLst/>
          </a:prstGeom>
          <a:noFill/>
        </p:spPr>
        <p:txBody>
          <a:bodyPr>
            <a:spAutoFit/>
          </a:bodyPr>
          <a:lstStyle>
            <a:defPPr>
              <a:defRPr lang="en-US"/>
            </a:defPPr>
            <a:lvl1pPr algn="r">
              <a:defRPr sz="12200" b="0" i="0">
                <a:solidFill>
                  <a:schemeClr val="bg2">
                    <a:lumMod val="40000"/>
                    <a:lumOff val="60000"/>
                  </a:schemeClr>
                </a:solidFill>
                <a:latin typeface="Arial"/>
                <a:ea typeface="+mj-ea"/>
                <a:cs typeface="+mj-cs"/>
              </a:defRPr>
            </a:lvl1pPr>
          </a:lstStyle>
          <a:p>
            <a:pPr>
              <a:defRPr/>
            </a:pPr>
            <a:r>
              <a:rPr lang="en-US" dirty="0"/>
              <a:t>”</a:t>
            </a:r>
          </a:p>
        </p:txBody>
      </p:sp>
      <p:sp>
        <p:nvSpPr>
          <p:cNvPr id="2" name="Title 1"/>
          <p:cNvSpPr>
            <a:spLocks noGrp="1"/>
          </p:cNvSpPr>
          <p:nvPr>
            <p:ph type="title"/>
          </p:nvPr>
        </p:nvSpPr>
        <p:spPr>
          <a:xfrm>
            <a:off x="1181409" y="1447800"/>
            <a:ext cx="6001049" cy="2323374"/>
          </a:xfrm>
        </p:spPr>
        <p:txBody>
          <a:bodyPr/>
          <a:lstStyle>
            <a:lvl1pPr>
              <a:defRPr sz="4800"/>
            </a:lvl1pPr>
          </a:lstStyle>
          <a:p>
            <a:r>
              <a:rPr lang="ru-RU" smtClean="0"/>
              <a:t>Образец заголовка</a:t>
            </a:r>
            <a:endParaRPr lang="en-US" dirty="0"/>
          </a:p>
        </p:txBody>
      </p:sp>
      <p:sp>
        <p:nvSpPr>
          <p:cNvPr id="11" name="Text Placeholder 3"/>
          <p:cNvSpPr>
            <a:spLocks noGrp="1"/>
          </p:cNvSpPr>
          <p:nvPr>
            <p:ph type="body" sz="half" idx="14"/>
          </p:nvPr>
        </p:nvSpPr>
        <p:spPr>
          <a:xfrm>
            <a:off x="1448177" y="3771174"/>
            <a:ext cx="5461159" cy="342174"/>
          </a:xfrm>
        </p:spPr>
        <p:txBody>
          <a:bodyPr rtlCol="0">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3"/>
          <p:cNvSpPr>
            <a:spLocks noGrp="1"/>
          </p:cNvSpPr>
          <p:nvPr>
            <p:ph type="dt" sz="half" idx="15"/>
          </p:nvPr>
        </p:nvSpPr>
        <p:spPr/>
        <p:txBody>
          <a:bodyPr/>
          <a:lstStyle>
            <a:lvl1pPr>
              <a:defRPr/>
            </a:lvl1pPr>
          </a:lstStyle>
          <a:p>
            <a:pPr>
              <a:defRPr/>
            </a:pPr>
            <a:fld id="{3C6EDF46-CBDC-4299-847A-C40CF886A531}" type="datetime1">
              <a:rPr lang="uk-UA"/>
              <a:pPr>
                <a:defRPr/>
              </a:pPr>
              <a:t>08.05.2020</a:t>
            </a:fld>
            <a:endParaRPr lang="uk-UA"/>
          </a:p>
        </p:txBody>
      </p:sp>
      <p:sp>
        <p:nvSpPr>
          <p:cNvPr id="8" name="Footer Placeholder 4"/>
          <p:cNvSpPr>
            <a:spLocks noGrp="1"/>
          </p:cNvSpPr>
          <p:nvPr>
            <p:ph type="ftr" sz="quarter" idx="16"/>
          </p:nvPr>
        </p:nvSpPr>
        <p:spPr/>
        <p:txBody>
          <a:bodyPr/>
          <a:lstStyle>
            <a:lvl1pPr>
              <a:defRPr/>
            </a:lvl1pPr>
          </a:lstStyle>
          <a:p>
            <a:pPr>
              <a:defRPr/>
            </a:pPr>
            <a:endParaRPr lang="uk-UA"/>
          </a:p>
        </p:txBody>
      </p:sp>
      <p:sp>
        <p:nvSpPr>
          <p:cNvPr id="9" name="Slide Number Placeholder 5"/>
          <p:cNvSpPr>
            <a:spLocks noGrp="1"/>
          </p:cNvSpPr>
          <p:nvPr>
            <p:ph type="sldNum" sz="quarter" idx="17"/>
          </p:nvPr>
        </p:nvSpPr>
        <p:spPr/>
        <p:txBody>
          <a:bodyPr/>
          <a:lstStyle>
            <a:lvl1pPr>
              <a:defRPr/>
            </a:lvl1pPr>
          </a:lstStyle>
          <a:p>
            <a:pPr>
              <a:defRPr/>
            </a:pPr>
            <a:fld id="{AE0D2470-0C9C-4039-8537-5835F51E8655}" type="slidenum">
              <a:rPr lang="uk-UA"/>
              <a:pPr>
                <a:defRPr/>
              </a:pPr>
              <a:t>‹#›</a:t>
            </a:fld>
            <a:endParaRPr lang="uk-UA"/>
          </a:p>
        </p:txBody>
      </p:sp>
    </p:spTree>
    <p:extLst>
      <p:ext uri="{BB962C8B-B14F-4D97-AF65-F5344CB8AC3E}">
        <p14:creationId xmlns:p14="http://schemas.microsoft.com/office/powerpoint/2010/main" val="38481315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5B8B3F04-33F8-4620-9035-E48D31D33F50}" type="datetime1">
              <a:rPr lang="uk-UA"/>
              <a:pPr>
                <a:defRPr/>
              </a:pPr>
              <a:t>08.05.2020</a:t>
            </a:fld>
            <a:endParaRPr lang="uk-UA"/>
          </a:p>
        </p:txBody>
      </p:sp>
      <p:sp>
        <p:nvSpPr>
          <p:cNvPr id="5" name="Footer Placeholder 4"/>
          <p:cNvSpPr>
            <a:spLocks noGrp="1"/>
          </p:cNvSpPr>
          <p:nvPr>
            <p:ph type="ftr" sz="quarter" idx="11"/>
          </p:nvPr>
        </p:nvSpPr>
        <p:spPr/>
        <p:txBody>
          <a:bodyPr/>
          <a:lstStyle>
            <a:lvl1pPr>
              <a:defRPr/>
            </a:lvl1pPr>
          </a:lstStyle>
          <a:p>
            <a:pPr>
              <a:defRPr/>
            </a:pPr>
            <a:endParaRPr lang="uk-UA"/>
          </a:p>
        </p:txBody>
      </p:sp>
      <p:sp>
        <p:nvSpPr>
          <p:cNvPr id="6" name="Slide Number Placeholder 5"/>
          <p:cNvSpPr>
            <a:spLocks noGrp="1"/>
          </p:cNvSpPr>
          <p:nvPr>
            <p:ph type="sldNum" sz="quarter" idx="12"/>
          </p:nvPr>
        </p:nvSpPr>
        <p:spPr/>
        <p:txBody>
          <a:bodyPr/>
          <a:lstStyle>
            <a:lvl1pPr>
              <a:defRPr/>
            </a:lvl1pPr>
          </a:lstStyle>
          <a:p>
            <a:pPr>
              <a:defRPr/>
            </a:pPr>
            <a:fld id="{C639503A-0D23-48C4-8F3F-25E5EB0BAFB8}" type="slidenum">
              <a:rPr lang="uk-UA"/>
              <a:pPr>
                <a:defRPr/>
              </a:pPr>
              <a:t>‹#›</a:t>
            </a:fld>
            <a:endParaRPr lang="uk-UA"/>
          </a:p>
        </p:txBody>
      </p:sp>
    </p:spTree>
    <p:extLst>
      <p:ext uri="{BB962C8B-B14F-4D97-AF65-F5344CB8AC3E}">
        <p14:creationId xmlns:p14="http://schemas.microsoft.com/office/powerpoint/2010/main" val="25871700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cxnSp>
        <p:nvCxnSpPr>
          <p:cNvPr id="9" name="Straight Connector 16"/>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17"/>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489475" y="2667000"/>
            <a:ext cx="2196084"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2905586" y="2667000"/>
            <a:ext cx="2210671"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5344917" y="2667000"/>
            <a:ext cx="2199658" cy="3589338"/>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Date Placeholder 3"/>
          <p:cNvSpPr>
            <a:spLocks noGrp="1"/>
          </p:cNvSpPr>
          <p:nvPr>
            <p:ph type="dt" sz="half" idx="18"/>
          </p:nvPr>
        </p:nvSpPr>
        <p:spPr/>
        <p:txBody>
          <a:bodyPr/>
          <a:lstStyle>
            <a:lvl1pPr>
              <a:defRPr/>
            </a:lvl1pPr>
          </a:lstStyle>
          <a:p>
            <a:pPr>
              <a:defRPr/>
            </a:pPr>
            <a:fld id="{7D21147F-5DBB-41E3-BA8C-CFEE6206C398}" type="datetime1">
              <a:rPr lang="uk-UA"/>
              <a:pPr>
                <a:defRPr/>
              </a:pPr>
              <a:t>08.05.2020</a:t>
            </a:fld>
            <a:endParaRPr lang="uk-UA"/>
          </a:p>
        </p:txBody>
      </p:sp>
      <p:sp>
        <p:nvSpPr>
          <p:cNvPr id="12" name="Footer Placeholder 4"/>
          <p:cNvSpPr>
            <a:spLocks noGrp="1"/>
          </p:cNvSpPr>
          <p:nvPr>
            <p:ph type="ftr" sz="quarter" idx="19"/>
          </p:nvPr>
        </p:nvSpPr>
        <p:spPr/>
        <p:txBody>
          <a:bodyPr/>
          <a:lstStyle>
            <a:lvl1pPr>
              <a:defRPr/>
            </a:lvl1pPr>
          </a:lstStyle>
          <a:p>
            <a:pPr>
              <a:defRPr/>
            </a:pPr>
            <a:endParaRPr lang="uk-UA"/>
          </a:p>
        </p:txBody>
      </p:sp>
      <p:sp>
        <p:nvSpPr>
          <p:cNvPr id="13" name="Slide Number Placeholder 5"/>
          <p:cNvSpPr>
            <a:spLocks noGrp="1"/>
          </p:cNvSpPr>
          <p:nvPr>
            <p:ph type="sldNum" sz="quarter" idx="20"/>
          </p:nvPr>
        </p:nvSpPr>
        <p:spPr/>
        <p:txBody>
          <a:bodyPr/>
          <a:lstStyle>
            <a:lvl1pPr>
              <a:defRPr/>
            </a:lvl1pPr>
          </a:lstStyle>
          <a:p>
            <a:pPr>
              <a:defRPr/>
            </a:pPr>
            <a:fld id="{199C4563-0983-4A91-86DA-B0A90463628A}" type="slidenum">
              <a:rPr lang="uk-UA"/>
              <a:pPr>
                <a:defRPr/>
              </a:pPr>
              <a:t>‹#›</a:t>
            </a:fld>
            <a:endParaRPr lang="uk-UA"/>
          </a:p>
        </p:txBody>
      </p:sp>
    </p:spTree>
    <p:extLst>
      <p:ext uri="{BB962C8B-B14F-4D97-AF65-F5344CB8AC3E}">
        <p14:creationId xmlns:p14="http://schemas.microsoft.com/office/powerpoint/2010/main" val="137907622"/>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cxnSp>
        <p:nvCxnSpPr>
          <p:cNvPr id="12" name="Straight Connector 18"/>
          <p:cNvCxnSpPr/>
          <p:nvPr/>
        </p:nvCxnSpPr>
        <p:spPr>
          <a:xfrm>
            <a:off x="2795588"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9"/>
          <p:cNvCxnSpPr/>
          <p:nvPr/>
        </p:nvCxnSpPr>
        <p:spPr>
          <a:xfrm>
            <a:off x="5222875" y="2133600"/>
            <a:ext cx="0" cy="3967163"/>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22" name="Text Placeholder 3"/>
          <p:cNvSpPr>
            <a:spLocks noGrp="1"/>
          </p:cNvSpPr>
          <p:nvPr>
            <p:ph type="body" sz="half" idx="18"/>
          </p:nvPr>
        </p:nvSpPr>
        <p:spPr>
          <a:xfrm>
            <a:off x="489475" y="4827212"/>
            <a:ext cx="2205612"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23" name="Text Placeholder 3"/>
          <p:cNvSpPr>
            <a:spLocks noGrp="1"/>
          </p:cNvSpPr>
          <p:nvPr>
            <p:ph type="body" sz="half" idx="19"/>
          </p:nvPr>
        </p:nvSpPr>
        <p:spPr>
          <a:xfrm>
            <a:off x="2916776" y="4827211"/>
            <a:ext cx="2201378"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24" name="Text Placeholder 3"/>
          <p:cNvSpPr>
            <a:spLocks noGrp="1"/>
          </p:cNvSpPr>
          <p:nvPr>
            <p:ph type="body" sz="half" idx="20"/>
          </p:nvPr>
        </p:nvSpPr>
        <p:spPr>
          <a:xfrm>
            <a:off x="5344824" y="4827209"/>
            <a:ext cx="2202571" cy="659189"/>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3"/>
          <p:cNvSpPr>
            <a:spLocks noGrp="1"/>
          </p:cNvSpPr>
          <p:nvPr>
            <p:ph type="dt" sz="half" idx="23"/>
          </p:nvPr>
        </p:nvSpPr>
        <p:spPr/>
        <p:txBody>
          <a:bodyPr/>
          <a:lstStyle>
            <a:lvl1pPr>
              <a:defRPr/>
            </a:lvl1pPr>
          </a:lstStyle>
          <a:p>
            <a:pPr>
              <a:defRPr/>
            </a:pPr>
            <a:fld id="{06CB3A50-2929-4589-907D-1DA2FC755333}" type="datetime1">
              <a:rPr lang="uk-UA"/>
              <a:pPr>
                <a:defRPr/>
              </a:pPr>
              <a:t>08.05.2020</a:t>
            </a:fld>
            <a:endParaRPr lang="uk-UA"/>
          </a:p>
        </p:txBody>
      </p:sp>
      <p:sp>
        <p:nvSpPr>
          <p:cNvPr id="16" name="Footer Placeholder 4"/>
          <p:cNvSpPr>
            <a:spLocks noGrp="1"/>
          </p:cNvSpPr>
          <p:nvPr>
            <p:ph type="ftr" sz="quarter" idx="24"/>
          </p:nvPr>
        </p:nvSpPr>
        <p:spPr/>
        <p:txBody>
          <a:bodyPr/>
          <a:lstStyle>
            <a:lvl1pPr>
              <a:defRPr/>
            </a:lvl1pPr>
          </a:lstStyle>
          <a:p>
            <a:pPr>
              <a:defRPr/>
            </a:pPr>
            <a:endParaRPr lang="uk-UA"/>
          </a:p>
        </p:txBody>
      </p:sp>
      <p:sp>
        <p:nvSpPr>
          <p:cNvPr id="17" name="Slide Number Placeholder 5"/>
          <p:cNvSpPr>
            <a:spLocks noGrp="1"/>
          </p:cNvSpPr>
          <p:nvPr>
            <p:ph type="sldNum" sz="quarter" idx="25"/>
          </p:nvPr>
        </p:nvSpPr>
        <p:spPr/>
        <p:txBody>
          <a:bodyPr/>
          <a:lstStyle>
            <a:lvl1pPr>
              <a:defRPr/>
            </a:lvl1pPr>
          </a:lstStyle>
          <a:p>
            <a:pPr>
              <a:defRPr/>
            </a:pPr>
            <a:fld id="{13567B0A-CEBB-4C3A-8502-998D592184CC}" type="slidenum">
              <a:rPr lang="uk-UA"/>
              <a:pPr>
                <a:defRPr/>
              </a:pPr>
              <a:t>‹#›</a:t>
            </a:fld>
            <a:endParaRPr lang="uk-UA"/>
          </a:p>
        </p:txBody>
      </p:sp>
    </p:spTree>
    <p:extLst>
      <p:ext uri="{BB962C8B-B14F-4D97-AF65-F5344CB8AC3E}">
        <p14:creationId xmlns:p14="http://schemas.microsoft.com/office/powerpoint/2010/main" val="305074144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16E884F4-7BFE-4738-96D3-FBC0D6556471}" type="datetime1">
              <a:rPr lang="uk-UA"/>
              <a:pPr>
                <a:defRPr/>
              </a:pPr>
              <a:t>08.05.2020</a:t>
            </a:fld>
            <a:endParaRPr lang="uk-UA"/>
          </a:p>
        </p:txBody>
      </p:sp>
      <p:sp>
        <p:nvSpPr>
          <p:cNvPr id="5" name="Footer Placeholder 4"/>
          <p:cNvSpPr>
            <a:spLocks noGrp="1"/>
          </p:cNvSpPr>
          <p:nvPr>
            <p:ph type="ftr" sz="quarter" idx="11"/>
          </p:nvPr>
        </p:nvSpPr>
        <p:spPr/>
        <p:txBody>
          <a:bodyPr/>
          <a:lstStyle>
            <a:lvl1pPr>
              <a:defRPr/>
            </a:lvl1pPr>
          </a:lstStyle>
          <a:p>
            <a:pPr>
              <a:defRPr/>
            </a:pPr>
            <a:endParaRPr lang="uk-UA"/>
          </a:p>
        </p:txBody>
      </p:sp>
      <p:sp>
        <p:nvSpPr>
          <p:cNvPr id="6" name="Slide Number Placeholder 5"/>
          <p:cNvSpPr>
            <a:spLocks noGrp="1"/>
          </p:cNvSpPr>
          <p:nvPr>
            <p:ph type="sldNum" sz="quarter" idx="12"/>
          </p:nvPr>
        </p:nvSpPr>
        <p:spPr/>
        <p:txBody>
          <a:bodyPr/>
          <a:lstStyle>
            <a:lvl1pPr>
              <a:defRPr/>
            </a:lvl1pPr>
          </a:lstStyle>
          <a:p>
            <a:pPr>
              <a:defRPr/>
            </a:pPr>
            <a:fld id="{26C6529E-4E56-4273-87BC-5F41B2100AC0}" type="slidenum">
              <a:rPr lang="uk-UA"/>
              <a:pPr>
                <a:defRPr/>
              </a:pPr>
              <a:t>‹#›</a:t>
            </a:fld>
            <a:endParaRPr lang="uk-UA"/>
          </a:p>
        </p:txBody>
      </p:sp>
    </p:spTree>
    <p:extLst>
      <p:ext uri="{BB962C8B-B14F-4D97-AF65-F5344CB8AC3E}">
        <p14:creationId xmlns:p14="http://schemas.microsoft.com/office/powerpoint/2010/main" val="156892772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79377FC8-174F-4542-9CD9-61F4D8E8C864}" type="datetime1">
              <a:rPr lang="uk-UA"/>
              <a:pPr>
                <a:defRPr/>
              </a:pPr>
              <a:t>08.05.2020</a:t>
            </a:fld>
            <a:endParaRPr lang="uk-UA"/>
          </a:p>
        </p:txBody>
      </p:sp>
      <p:sp>
        <p:nvSpPr>
          <p:cNvPr id="5" name="Footer Placeholder 4"/>
          <p:cNvSpPr>
            <a:spLocks noGrp="1"/>
          </p:cNvSpPr>
          <p:nvPr>
            <p:ph type="ftr" sz="quarter" idx="11"/>
          </p:nvPr>
        </p:nvSpPr>
        <p:spPr/>
        <p:txBody>
          <a:bodyPr/>
          <a:lstStyle>
            <a:lvl1pPr>
              <a:defRPr/>
            </a:lvl1pPr>
          </a:lstStyle>
          <a:p>
            <a:pPr>
              <a:defRPr/>
            </a:pPr>
            <a:endParaRPr lang="uk-UA"/>
          </a:p>
        </p:txBody>
      </p:sp>
      <p:sp>
        <p:nvSpPr>
          <p:cNvPr id="6" name="Slide Number Placeholder 5"/>
          <p:cNvSpPr>
            <a:spLocks noGrp="1"/>
          </p:cNvSpPr>
          <p:nvPr>
            <p:ph type="sldNum" sz="quarter" idx="12"/>
          </p:nvPr>
        </p:nvSpPr>
        <p:spPr/>
        <p:txBody>
          <a:bodyPr/>
          <a:lstStyle>
            <a:lvl1pPr>
              <a:defRPr/>
            </a:lvl1pPr>
          </a:lstStyle>
          <a:p>
            <a:pPr>
              <a:defRPr/>
            </a:pPr>
            <a:fld id="{E44437DB-46ED-4532-8112-F40B11139137}" type="slidenum">
              <a:rPr lang="uk-UA"/>
              <a:pPr>
                <a:defRPr/>
              </a:pPr>
              <a:t>‹#›</a:t>
            </a:fld>
            <a:endParaRPr lang="uk-UA"/>
          </a:p>
        </p:txBody>
      </p:sp>
    </p:spTree>
    <p:extLst>
      <p:ext uri="{BB962C8B-B14F-4D97-AF65-F5344CB8AC3E}">
        <p14:creationId xmlns:p14="http://schemas.microsoft.com/office/powerpoint/2010/main" val="975814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71FABDEF-90A3-4B2F-8543-B17D1CF70886}" type="datetime1">
              <a:rPr lang="uk-UA"/>
              <a:pPr>
                <a:defRPr/>
              </a:pPr>
              <a:t>08.05.2020</a:t>
            </a:fld>
            <a:endParaRPr lang="uk-UA"/>
          </a:p>
        </p:txBody>
      </p:sp>
      <p:sp>
        <p:nvSpPr>
          <p:cNvPr id="5" name="Footer Placeholder 4"/>
          <p:cNvSpPr>
            <a:spLocks noGrp="1"/>
          </p:cNvSpPr>
          <p:nvPr>
            <p:ph type="ftr" sz="quarter" idx="11"/>
          </p:nvPr>
        </p:nvSpPr>
        <p:spPr/>
        <p:txBody>
          <a:bodyPr/>
          <a:lstStyle>
            <a:lvl1pPr>
              <a:defRPr/>
            </a:lvl1pPr>
          </a:lstStyle>
          <a:p>
            <a:pPr>
              <a:defRPr/>
            </a:pPr>
            <a:endParaRPr lang="uk-UA"/>
          </a:p>
        </p:txBody>
      </p:sp>
      <p:sp>
        <p:nvSpPr>
          <p:cNvPr id="6" name="Slide Number Placeholder 5"/>
          <p:cNvSpPr>
            <a:spLocks noGrp="1"/>
          </p:cNvSpPr>
          <p:nvPr>
            <p:ph type="sldNum" sz="quarter" idx="12"/>
          </p:nvPr>
        </p:nvSpPr>
        <p:spPr/>
        <p:txBody>
          <a:bodyPr/>
          <a:lstStyle>
            <a:lvl1pPr>
              <a:defRPr/>
            </a:lvl1pPr>
          </a:lstStyle>
          <a:p>
            <a:pPr>
              <a:defRPr/>
            </a:pPr>
            <a:fld id="{C598DB68-9614-4BDB-9B8F-278CA9626EC4}" type="slidenum">
              <a:rPr lang="uk-UA"/>
              <a:pPr>
                <a:defRPr/>
              </a:pPr>
              <a:t>‹#›</a:t>
            </a:fld>
            <a:endParaRPr lang="uk-UA"/>
          </a:p>
        </p:txBody>
      </p:sp>
    </p:spTree>
    <p:extLst>
      <p:ext uri="{BB962C8B-B14F-4D97-AF65-F5344CB8AC3E}">
        <p14:creationId xmlns:p14="http://schemas.microsoft.com/office/powerpoint/2010/main" val="840117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lvl1pPr>
              <a:defRPr/>
            </a:lvl1pPr>
          </a:lstStyle>
          <a:p>
            <a:pPr>
              <a:defRPr/>
            </a:pPr>
            <a:fld id="{A1C6F06E-07BD-45CD-BEF9-86D522D7C253}" type="datetime1">
              <a:rPr lang="uk-UA"/>
              <a:pPr>
                <a:defRPr/>
              </a:pPr>
              <a:t>08.05.2020</a:t>
            </a:fld>
            <a:endParaRPr lang="uk-UA"/>
          </a:p>
        </p:txBody>
      </p:sp>
      <p:sp>
        <p:nvSpPr>
          <p:cNvPr id="5" name="Footer Placeholder 4"/>
          <p:cNvSpPr>
            <a:spLocks noGrp="1"/>
          </p:cNvSpPr>
          <p:nvPr>
            <p:ph type="ftr" sz="quarter" idx="11"/>
          </p:nvPr>
        </p:nvSpPr>
        <p:spPr/>
        <p:txBody>
          <a:bodyPr/>
          <a:lstStyle>
            <a:lvl1pPr>
              <a:defRPr/>
            </a:lvl1pPr>
          </a:lstStyle>
          <a:p>
            <a:pPr>
              <a:defRPr/>
            </a:pPr>
            <a:endParaRPr lang="uk-UA"/>
          </a:p>
        </p:txBody>
      </p:sp>
      <p:sp>
        <p:nvSpPr>
          <p:cNvPr id="6" name="Slide Number Placeholder 5"/>
          <p:cNvSpPr>
            <a:spLocks noGrp="1"/>
          </p:cNvSpPr>
          <p:nvPr>
            <p:ph type="sldNum" sz="quarter" idx="12"/>
          </p:nvPr>
        </p:nvSpPr>
        <p:spPr/>
        <p:txBody>
          <a:bodyPr/>
          <a:lstStyle>
            <a:lvl1pPr>
              <a:defRPr/>
            </a:lvl1pPr>
          </a:lstStyle>
          <a:p>
            <a:pPr>
              <a:defRPr/>
            </a:pPr>
            <a:fld id="{E40AB8DF-6364-43E6-AC00-71F6287B5852}" type="slidenum">
              <a:rPr lang="uk-UA"/>
              <a:pPr>
                <a:defRPr/>
              </a:pPr>
              <a:t>‹#›</a:t>
            </a:fld>
            <a:endParaRPr lang="uk-UA"/>
          </a:p>
        </p:txBody>
      </p:sp>
    </p:spTree>
    <p:extLst>
      <p:ext uri="{BB962C8B-B14F-4D97-AF65-F5344CB8AC3E}">
        <p14:creationId xmlns:p14="http://schemas.microsoft.com/office/powerpoint/2010/main" val="32922501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3"/>
          <p:cNvSpPr>
            <a:spLocks noGrp="1"/>
          </p:cNvSpPr>
          <p:nvPr>
            <p:ph type="dt" sz="half" idx="10"/>
          </p:nvPr>
        </p:nvSpPr>
        <p:spPr/>
        <p:txBody>
          <a:bodyPr/>
          <a:lstStyle>
            <a:lvl1pPr>
              <a:defRPr/>
            </a:lvl1pPr>
          </a:lstStyle>
          <a:p>
            <a:pPr>
              <a:defRPr/>
            </a:pPr>
            <a:fld id="{2AE79525-7692-4A01-BD0C-CB79DFEDE90B}" type="datetime1">
              <a:rPr lang="uk-UA"/>
              <a:pPr>
                <a:defRPr/>
              </a:pPr>
              <a:t>08.05.2020</a:t>
            </a:fld>
            <a:endParaRPr lang="uk-UA"/>
          </a:p>
        </p:txBody>
      </p:sp>
      <p:sp>
        <p:nvSpPr>
          <p:cNvPr id="6" name="Footer Placeholder 4"/>
          <p:cNvSpPr>
            <a:spLocks noGrp="1"/>
          </p:cNvSpPr>
          <p:nvPr>
            <p:ph type="ftr" sz="quarter" idx="11"/>
          </p:nvPr>
        </p:nvSpPr>
        <p:spPr/>
        <p:txBody>
          <a:bodyPr/>
          <a:lstStyle>
            <a:lvl1pPr>
              <a:defRPr/>
            </a:lvl1pPr>
          </a:lstStyle>
          <a:p>
            <a:pPr>
              <a:defRPr/>
            </a:pPr>
            <a:endParaRPr lang="uk-UA"/>
          </a:p>
        </p:txBody>
      </p:sp>
      <p:sp>
        <p:nvSpPr>
          <p:cNvPr id="7" name="Slide Number Placeholder 5"/>
          <p:cNvSpPr>
            <a:spLocks noGrp="1"/>
          </p:cNvSpPr>
          <p:nvPr>
            <p:ph type="sldNum" sz="quarter" idx="12"/>
          </p:nvPr>
        </p:nvSpPr>
        <p:spPr/>
        <p:txBody>
          <a:bodyPr/>
          <a:lstStyle>
            <a:lvl1pPr>
              <a:defRPr/>
            </a:lvl1pPr>
          </a:lstStyle>
          <a:p>
            <a:pPr>
              <a:defRPr/>
            </a:pPr>
            <a:fld id="{A33055E6-F6F2-4C73-A3A1-E2B49E545C5D}" type="slidenum">
              <a:rPr lang="uk-UA"/>
              <a:pPr>
                <a:defRPr/>
              </a:pPr>
              <a:t>‹#›</a:t>
            </a:fld>
            <a:endParaRPr lang="uk-UA"/>
          </a:p>
        </p:txBody>
      </p:sp>
    </p:spTree>
    <p:extLst>
      <p:ext uri="{BB962C8B-B14F-4D97-AF65-F5344CB8AC3E}">
        <p14:creationId xmlns:p14="http://schemas.microsoft.com/office/powerpoint/2010/main" val="34038639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3"/>
          <p:cNvSpPr>
            <a:spLocks noGrp="1"/>
          </p:cNvSpPr>
          <p:nvPr>
            <p:ph type="dt" sz="half" idx="10"/>
          </p:nvPr>
        </p:nvSpPr>
        <p:spPr/>
        <p:txBody>
          <a:bodyPr/>
          <a:lstStyle>
            <a:lvl1pPr>
              <a:defRPr/>
            </a:lvl1pPr>
          </a:lstStyle>
          <a:p>
            <a:pPr>
              <a:defRPr/>
            </a:pPr>
            <a:fld id="{F123C550-646E-446A-AC85-63C0A5CF48E8}" type="datetime1">
              <a:rPr lang="uk-UA"/>
              <a:pPr>
                <a:defRPr/>
              </a:pPr>
              <a:t>08.05.2020</a:t>
            </a:fld>
            <a:endParaRPr lang="uk-UA"/>
          </a:p>
        </p:txBody>
      </p:sp>
      <p:sp>
        <p:nvSpPr>
          <p:cNvPr id="8" name="Footer Placeholder 4"/>
          <p:cNvSpPr>
            <a:spLocks noGrp="1"/>
          </p:cNvSpPr>
          <p:nvPr>
            <p:ph type="ftr" sz="quarter" idx="11"/>
          </p:nvPr>
        </p:nvSpPr>
        <p:spPr/>
        <p:txBody>
          <a:bodyPr/>
          <a:lstStyle>
            <a:lvl1pPr>
              <a:defRPr/>
            </a:lvl1pPr>
          </a:lstStyle>
          <a:p>
            <a:pPr>
              <a:defRPr/>
            </a:pPr>
            <a:endParaRPr lang="uk-UA"/>
          </a:p>
        </p:txBody>
      </p:sp>
      <p:sp>
        <p:nvSpPr>
          <p:cNvPr id="9" name="Slide Number Placeholder 5"/>
          <p:cNvSpPr>
            <a:spLocks noGrp="1"/>
          </p:cNvSpPr>
          <p:nvPr>
            <p:ph type="sldNum" sz="quarter" idx="12"/>
          </p:nvPr>
        </p:nvSpPr>
        <p:spPr/>
        <p:txBody>
          <a:bodyPr/>
          <a:lstStyle>
            <a:lvl1pPr>
              <a:defRPr/>
            </a:lvl1pPr>
          </a:lstStyle>
          <a:p>
            <a:pPr>
              <a:defRPr/>
            </a:pPr>
            <a:fld id="{9DC0421E-C150-4A6E-9EA6-18EAA63165D7}" type="slidenum">
              <a:rPr lang="uk-UA"/>
              <a:pPr>
                <a:defRPr/>
              </a:pPr>
              <a:t>‹#›</a:t>
            </a:fld>
            <a:endParaRPr lang="uk-UA"/>
          </a:p>
        </p:txBody>
      </p:sp>
    </p:spTree>
    <p:extLst>
      <p:ext uri="{BB962C8B-B14F-4D97-AF65-F5344CB8AC3E}">
        <p14:creationId xmlns:p14="http://schemas.microsoft.com/office/powerpoint/2010/main" val="1624274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2C4DB0BA-1C5A-44DF-99A7-572D91F5E6A4}" type="datetime1">
              <a:rPr lang="uk-UA"/>
              <a:pPr>
                <a:defRPr/>
              </a:pPr>
              <a:t>08.05.2020</a:t>
            </a:fld>
            <a:endParaRPr lang="uk-UA"/>
          </a:p>
        </p:txBody>
      </p:sp>
      <p:sp>
        <p:nvSpPr>
          <p:cNvPr id="4" name="Footer Placeholder 4"/>
          <p:cNvSpPr>
            <a:spLocks noGrp="1"/>
          </p:cNvSpPr>
          <p:nvPr>
            <p:ph type="ftr" sz="quarter" idx="11"/>
          </p:nvPr>
        </p:nvSpPr>
        <p:spPr/>
        <p:txBody>
          <a:bodyPr/>
          <a:lstStyle>
            <a:lvl1pPr>
              <a:defRPr/>
            </a:lvl1pPr>
          </a:lstStyle>
          <a:p>
            <a:pPr>
              <a:defRPr/>
            </a:pPr>
            <a:endParaRPr lang="uk-UA"/>
          </a:p>
        </p:txBody>
      </p:sp>
      <p:sp>
        <p:nvSpPr>
          <p:cNvPr id="5" name="Slide Number Placeholder 5"/>
          <p:cNvSpPr>
            <a:spLocks noGrp="1"/>
          </p:cNvSpPr>
          <p:nvPr>
            <p:ph type="sldNum" sz="quarter" idx="12"/>
          </p:nvPr>
        </p:nvSpPr>
        <p:spPr/>
        <p:txBody>
          <a:bodyPr/>
          <a:lstStyle>
            <a:lvl1pPr>
              <a:defRPr/>
            </a:lvl1pPr>
          </a:lstStyle>
          <a:p>
            <a:pPr>
              <a:defRPr/>
            </a:pPr>
            <a:fld id="{21F8C953-E33A-46BB-8340-1D6450FB93F9}" type="slidenum">
              <a:rPr lang="uk-UA"/>
              <a:pPr>
                <a:defRPr/>
              </a:pPr>
              <a:t>‹#›</a:t>
            </a:fld>
            <a:endParaRPr lang="uk-UA"/>
          </a:p>
        </p:txBody>
      </p:sp>
    </p:spTree>
    <p:extLst>
      <p:ext uri="{BB962C8B-B14F-4D97-AF65-F5344CB8AC3E}">
        <p14:creationId xmlns:p14="http://schemas.microsoft.com/office/powerpoint/2010/main" val="2831308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3F34728-3D3E-4D1B-887E-D61847AE6487}" type="datetime1">
              <a:rPr lang="uk-UA"/>
              <a:pPr>
                <a:defRPr/>
              </a:pPr>
              <a:t>08.05.2020</a:t>
            </a:fld>
            <a:endParaRPr lang="uk-UA"/>
          </a:p>
        </p:txBody>
      </p:sp>
      <p:sp>
        <p:nvSpPr>
          <p:cNvPr id="3" name="Footer Placeholder 4"/>
          <p:cNvSpPr>
            <a:spLocks noGrp="1"/>
          </p:cNvSpPr>
          <p:nvPr>
            <p:ph type="ftr" sz="quarter" idx="11"/>
          </p:nvPr>
        </p:nvSpPr>
        <p:spPr/>
        <p:txBody>
          <a:bodyPr/>
          <a:lstStyle>
            <a:lvl1pPr>
              <a:defRPr/>
            </a:lvl1pPr>
          </a:lstStyle>
          <a:p>
            <a:pPr>
              <a:defRPr/>
            </a:pPr>
            <a:endParaRPr lang="uk-UA"/>
          </a:p>
        </p:txBody>
      </p:sp>
      <p:sp>
        <p:nvSpPr>
          <p:cNvPr id="4" name="Slide Number Placeholder 5"/>
          <p:cNvSpPr>
            <a:spLocks noGrp="1"/>
          </p:cNvSpPr>
          <p:nvPr>
            <p:ph type="sldNum" sz="quarter" idx="12"/>
          </p:nvPr>
        </p:nvSpPr>
        <p:spPr/>
        <p:txBody>
          <a:bodyPr/>
          <a:lstStyle>
            <a:lvl1pPr>
              <a:defRPr/>
            </a:lvl1pPr>
          </a:lstStyle>
          <a:p>
            <a:pPr>
              <a:defRPr/>
            </a:pPr>
            <a:fld id="{3ABD717A-DAC9-4D47-8982-2A84604F68DA}" type="slidenum">
              <a:rPr lang="uk-UA"/>
              <a:pPr>
                <a:defRPr/>
              </a:pPr>
              <a:t>‹#›</a:t>
            </a:fld>
            <a:endParaRPr lang="uk-UA"/>
          </a:p>
        </p:txBody>
      </p:sp>
    </p:spTree>
    <p:extLst>
      <p:ext uri="{BB962C8B-B14F-4D97-AF65-F5344CB8AC3E}">
        <p14:creationId xmlns:p14="http://schemas.microsoft.com/office/powerpoint/2010/main" val="23977455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8C4FA052-BDCB-4461-A12E-4AB233F145EB}" type="datetime1">
              <a:rPr lang="uk-UA"/>
              <a:pPr>
                <a:defRPr/>
              </a:pPr>
              <a:t>08.05.2020</a:t>
            </a:fld>
            <a:endParaRPr lang="uk-UA"/>
          </a:p>
        </p:txBody>
      </p:sp>
      <p:sp>
        <p:nvSpPr>
          <p:cNvPr id="6" name="Footer Placeholder 4"/>
          <p:cNvSpPr>
            <a:spLocks noGrp="1"/>
          </p:cNvSpPr>
          <p:nvPr>
            <p:ph type="ftr" sz="quarter" idx="11"/>
          </p:nvPr>
        </p:nvSpPr>
        <p:spPr/>
        <p:txBody>
          <a:bodyPr/>
          <a:lstStyle>
            <a:lvl1pPr>
              <a:defRPr/>
            </a:lvl1pPr>
          </a:lstStyle>
          <a:p>
            <a:pPr>
              <a:defRPr/>
            </a:pPr>
            <a:endParaRPr lang="uk-UA"/>
          </a:p>
        </p:txBody>
      </p:sp>
      <p:sp>
        <p:nvSpPr>
          <p:cNvPr id="7" name="Slide Number Placeholder 5"/>
          <p:cNvSpPr>
            <a:spLocks noGrp="1"/>
          </p:cNvSpPr>
          <p:nvPr>
            <p:ph type="sldNum" sz="quarter" idx="12"/>
          </p:nvPr>
        </p:nvSpPr>
        <p:spPr/>
        <p:txBody>
          <a:bodyPr/>
          <a:lstStyle>
            <a:lvl1pPr>
              <a:defRPr/>
            </a:lvl1pPr>
          </a:lstStyle>
          <a:p>
            <a:pPr>
              <a:defRPr/>
            </a:pPr>
            <a:fld id="{41CF312B-C39A-417D-B103-F81831AFB107}" type="slidenum">
              <a:rPr lang="uk-UA"/>
              <a:pPr>
                <a:defRPr/>
              </a:pPr>
              <a:t>‹#›</a:t>
            </a:fld>
            <a:endParaRPr lang="uk-UA"/>
          </a:p>
        </p:txBody>
      </p:sp>
    </p:spTree>
    <p:extLst>
      <p:ext uri="{BB962C8B-B14F-4D97-AF65-F5344CB8AC3E}">
        <p14:creationId xmlns:p14="http://schemas.microsoft.com/office/powerpoint/2010/main" val="14100561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rtlCol="0">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AB2BD003-9F5F-462D-BC31-3354CB1EDD04}" type="datetime1">
              <a:rPr lang="uk-UA"/>
              <a:pPr>
                <a:defRPr/>
              </a:pPr>
              <a:t>08.05.2020</a:t>
            </a:fld>
            <a:endParaRPr lang="uk-UA"/>
          </a:p>
        </p:txBody>
      </p:sp>
      <p:sp>
        <p:nvSpPr>
          <p:cNvPr id="6" name="Footer Placeholder 4"/>
          <p:cNvSpPr>
            <a:spLocks noGrp="1"/>
          </p:cNvSpPr>
          <p:nvPr>
            <p:ph type="ftr" sz="quarter" idx="11"/>
          </p:nvPr>
        </p:nvSpPr>
        <p:spPr/>
        <p:txBody>
          <a:bodyPr/>
          <a:lstStyle>
            <a:lvl1pPr>
              <a:defRPr/>
            </a:lvl1pPr>
          </a:lstStyle>
          <a:p>
            <a:pPr>
              <a:defRPr/>
            </a:pPr>
            <a:endParaRPr lang="uk-UA"/>
          </a:p>
        </p:txBody>
      </p:sp>
      <p:sp>
        <p:nvSpPr>
          <p:cNvPr id="7" name="Slide Number Placeholder 5"/>
          <p:cNvSpPr>
            <a:spLocks noGrp="1"/>
          </p:cNvSpPr>
          <p:nvPr>
            <p:ph type="sldNum" sz="quarter" idx="12"/>
          </p:nvPr>
        </p:nvSpPr>
        <p:spPr/>
        <p:txBody>
          <a:bodyPr/>
          <a:lstStyle>
            <a:lvl1pPr>
              <a:defRPr/>
            </a:lvl1pPr>
          </a:lstStyle>
          <a:p>
            <a:pPr>
              <a:defRPr/>
            </a:pPr>
            <a:fld id="{1F4CB287-C5BB-4E71-87F5-E3DB8FC56566}" type="slidenum">
              <a:rPr lang="uk-UA"/>
              <a:pPr>
                <a:defRPr/>
              </a:pPr>
              <a:t>‹#›</a:t>
            </a:fld>
            <a:endParaRPr lang="uk-UA"/>
          </a:p>
        </p:txBody>
      </p:sp>
    </p:spTree>
    <p:extLst>
      <p:ext uri="{BB962C8B-B14F-4D97-AF65-F5344CB8AC3E}">
        <p14:creationId xmlns:p14="http://schemas.microsoft.com/office/powerpoint/2010/main" val="35550954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413" y="0"/>
            <a:ext cx="685800" cy="110013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042" name="Title Placeholder 1"/>
          <p:cNvSpPr>
            <a:spLocks noGrp="1"/>
          </p:cNvSpPr>
          <p:nvPr>
            <p:ph type="title"/>
          </p:nvPr>
        </p:nvSpPr>
        <p:spPr bwMode="auto">
          <a:xfrm>
            <a:off x="484188" y="452438"/>
            <a:ext cx="7056437"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заголовка</a:t>
            </a:r>
            <a:endParaRPr lang="en-US" smtClean="0"/>
          </a:p>
        </p:txBody>
      </p:sp>
      <p:sp>
        <p:nvSpPr>
          <p:cNvPr id="1043" name="Text Placeholder 2"/>
          <p:cNvSpPr>
            <a:spLocks noGrp="1"/>
          </p:cNvSpPr>
          <p:nvPr>
            <p:ph type="body" idx="1"/>
          </p:nvPr>
        </p:nvSpPr>
        <p:spPr bwMode="auto">
          <a:xfrm>
            <a:off x="827088" y="2052638"/>
            <a:ext cx="6711950" cy="419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4" name="Date Placeholder 3"/>
          <p:cNvSpPr>
            <a:spLocks noGrp="1"/>
          </p:cNvSpPr>
          <p:nvPr>
            <p:ph type="dt" sz="half" idx="2"/>
          </p:nvPr>
        </p:nvSpPr>
        <p:spPr>
          <a:xfrm rot="5400000">
            <a:off x="7494588" y="1828800"/>
            <a:ext cx="990600" cy="228600"/>
          </a:xfrm>
          <a:prstGeom prst="rect">
            <a:avLst/>
          </a:prstGeom>
        </p:spPr>
        <p:txBody>
          <a:bodyPr vert="horz" lIns="91440" tIns="45720" rIns="91440" bIns="45720" rtlCol="0" anchor="t"/>
          <a:lstStyle>
            <a:lvl1pPr algn="l">
              <a:defRPr sz="1100" b="0" i="0" smtClean="0">
                <a:solidFill>
                  <a:schemeClr val="tx1">
                    <a:tint val="75000"/>
                    <a:alpha val="60000"/>
                  </a:schemeClr>
                </a:solidFill>
              </a:defRPr>
            </a:lvl1pPr>
          </a:lstStyle>
          <a:p>
            <a:pPr>
              <a:defRPr/>
            </a:pPr>
            <a:fld id="{5EF4F290-8B6E-4906-9235-1239480A16FA}" type="datetime1">
              <a:rPr lang="uk-UA"/>
              <a:pPr>
                <a:defRPr/>
              </a:pPr>
              <a:t>08.05.2020</a:t>
            </a:fld>
            <a:endParaRPr lang="uk-UA"/>
          </a:p>
        </p:txBody>
      </p:sp>
      <p:sp>
        <p:nvSpPr>
          <p:cNvPr id="5" name="Footer Placeholder 4"/>
          <p:cNvSpPr>
            <a:spLocks noGrp="1"/>
          </p:cNvSpPr>
          <p:nvPr>
            <p:ph type="ftr" sz="quarter" idx="3"/>
          </p:nvPr>
        </p:nvSpPr>
        <p:spPr>
          <a:xfrm rot="5400000">
            <a:off x="6233318" y="3263107"/>
            <a:ext cx="3859213" cy="22860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uk-UA"/>
          </a:p>
        </p:txBody>
      </p:sp>
      <p:sp>
        <p:nvSpPr>
          <p:cNvPr id="6" name="Slide Number Placeholder 5"/>
          <p:cNvSpPr>
            <a:spLocks noGrp="1"/>
          </p:cNvSpPr>
          <p:nvPr>
            <p:ph type="sldNum" sz="quarter" idx="4"/>
          </p:nvPr>
        </p:nvSpPr>
        <p:spPr bwMode="gray">
          <a:xfrm>
            <a:off x="7766050" y="295275"/>
            <a:ext cx="628650" cy="768350"/>
          </a:xfrm>
          <a:prstGeom prst="rect">
            <a:avLst/>
          </a:prstGeom>
        </p:spPr>
        <p:txBody>
          <a:bodyPr vert="horz" lIns="91440" tIns="45720" rIns="91440" bIns="45720" rtlCol="0" anchor="b"/>
          <a:lstStyle>
            <a:lvl1pPr algn="ctr">
              <a:defRPr sz="2801" b="0" i="0" smtClean="0">
                <a:solidFill>
                  <a:schemeClr val="tx1">
                    <a:tint val="75000"/>
                  </a:schemeClr>
                </a:solidFill>
              </a:defRPr>
            </a:lvl1pPr>
          </a:lstStyle>
          <a:p>
            <a:pPr>
              <a:defRPr/>
            </a:pPr>
            <a:fld id="{C3849643-44BF-4446-94A1-1953E4D01BC9}" type="slidenum">
              <a:rPr lang="uk-UA"/>
              <a:pPr>
                <a:defRPr/>
              </a:pPr>
              <a:t>‹#›</a:t>
            </a:fld>
            <a:endParaRPr lang="uk-UA"/>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 id="2147484025" r:id="rId12"/>
    <p:sldLayoutId id="2147484022" r:id="rId13"/>
    <p:sldLayoutId id="2147484026" r:id="rId14"/>
    <p:sldLayoutId id="2147484027" r:id="rId15"/>
    <p:sldLayoutId id="2147484023" r:id="rId16"/>
    <p:sldLayoutId id="2147484024" r:id="rId17"/>
  </p:sldLayoutIdLst>
  <p:hf sldNum="0" hdr="0" ftr="0" dt="0"/>
  <p:txStyles>
    <p:titleStyle>
      <a:lvl1pPr algn="l" defTabSz="457200" rtl="0" fontAlgn="base">
        <a:spcBef>
          <a:spcPct val="0"/>
        </a:spcBef>
        <a:spcAft>
          <a:spcPct val="0"/>
        </a:spcAft>
        <a:defRPr sz="4200" kern="1200">
          <a:solidFill>
            <a:schemeClr val="tx2"/>
          </a:solidFill>
          <a:latin typeface="+mj-lt"/>
          <a:ea typeface="+mj-ea"/>
          <a:cs typeface="+mj-cs"/>
        </a:defRPr>
      </a:lvl1pPr>
      <a:lvl2pPr algn="l" defTabSz="457200" rtl="0" fontAlgn="base">
        <a:spcBef>
          <a:spcPct val="0"/>
        </a:spcBef>
        <a:spcAft>
          <a:spcPct val="0"/>
        </a:spcAft>
        <a:defRPr sz="4200">
          <a:solidFill>
            <a:schemeClr val="tx2"/>
          </a:solidFill>
          <a:latin typeface="Arial" panose="020B0604020202020204" pitchFamily="34" charset="0"/>
        </a:defRPr>
      </a:lvl2pPr>
      <a:lvl3pPr algn="l" defTabSz="457200" rtl="0" fontAlgn="base">
        <a:spcBef>
          <a:spcPct val="0"/>
        </a:spcBef>
        <a:spcAft>
          <a:spcPct val="0"/>
        </a:spcAft>
        <a:defRPr sz="4200">
          <a:solidFill>
            <a:schemeClr val="tx2"/>
          </a:solidFill>
          <a:latin typeface="Arial" panose="020B0604020202020204" pitchFamily="34" charset="0"/>
        </a:defRPr>
      </a:lvl3pPr>
      <a:lvl4pPr algn="l" defTabSz="457200" rtl="0" fontAlgn="base">
        <a:spcBef>
          <a:spcPct val="0"/>
        </a:spcBef>
        <a:spcAft>
          <a:spcPct val="0"/>
        </a:spcAft>
        <a:defRPr sz="4200">
          <a:solidFill>
            <a:schemeClr val="tx2"/>
          </a:solidFill>
          <a:latin typeface="Arial" panose="020B0604020202020204" pitchFamily="34" charset="0"/>
        </a:defRPr>
      </a:lvl4pPr>
      <a:lvl5pPr algn="l" defTabSz="457200" rtl="0" fontAlgn="base">
        <a:spcBef>
          <a:spcPct val="0"/>
        </a:spcBef>
        <a:spcAft>
          <a:spcPct val="0"/>
        </a:spcAft>
        <a:defRPr sz="4200">
          <a:solidFill>
            <a:schemeClr val="tx2"/>
          </a:solidFill>
          <a:latin typeface="Arial" panose="020B0604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fontAlgn="base">
        <a:spcBef>
          <a:spcPts val="1000"/>
        </a:spcBef>
        <a:spcAft>
          <a:spcPct val="0"/>
        </a:spcAft>
        <a:buClr>
          <a:srgbClr val="F7F5F7"/>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F7F5F7"/>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F7F5F7"/>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F7F5F7"/>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F7F5F7"/>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2.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g"/><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jpg"/></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43.jpg"/><Relationship Id="rId1" Type="http://schemas.openxmlformats.org/officeDocument/2006/relationships/slideLayout" Target="../slideLayouts/slideLayout2.xml"/><Relationship Id="rId4" Type="http://schemas.openxmlformats.org/officeDocument/2006/relationships/image" Target="../media/image45.jpg"/></Relationships>
</file>

<file path=ppt/slides/_rels/slide3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g"/><Relationship Id="rId1" Type="http://schemas.openxmlformats.org/officeDocument/2006/relationships/slideLayout" Target="../slideLayouts/slideLayout2.xml"/><Relationship Id="rId4" Type="http://schemas.openxmlformats.org/officeDocument/2006/relationships/image" Target="../media/image48.jpg"/></Relationships>
</file>

<file path=ppt/slides/_rels/slide35.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greeninfo.ru/" TargetMode="External"/><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Заголовок 1"/>
          <p:cNvSpPr>
            <a:spLocks noGrp="1"/>
          </p:cNvSpPr>
          <p:nvPr>
            <p:ph type="ctrTitle"/>
          </p:nvPr>
        </p:nvSpPr>
        <p:spPr>
          <a:xfrm>
            <a:off x="838200" y="32711"/>
            <a:ext cx="6620968" cy="3329581"/>
          </a:xfrm>
        </p:spPr>
        <p:txBody>
          <a:bodyPr rtlCol="0">
            <a:normAutofit fontScale="90000"/>
          </a:bodyPr>
          <a:lstStyle/>
          <a:p>
            <a:pPr defTabSz="457207" fontAlgn="auto">
              <a:spcAft>
                <a:spcPts val="0"/>
              </a:spcAft>
              <a:defRPr/>
            </a:pPr>
            <a:r>
              <a:rPr lang="uk-UA" b="1" dirty="0" smtClean="0">
                <a:solidFill>
                  <a:srgbClr val="C00000"/>
                </a:solidFill>
                <a:effectLst>
                  <a:outerShdw blurRad="38100" dist="38100" dir="2700000" algn="tl">
                    <a:srgbClr val="000000">
                      <a:alpha val="43137"/>
                    </a:srgbClr>
                  </a:outerShdw>
                </a:effectLst>
              </a:rPr>
              <a:t>Фізіологічні </a:t>
            </a:r>
            <a:r>
              <a:rPr lang="uk-UA" b="1" dirty="0">
                <a:solidFill>
                  <a:srgbClr val="C00000"/>
                </a:solidFill>
                <a:effectLst>
                  <a:outerShdw blurRad="38100" dist="38100" dir="2700000" algn="tl">
                    <a:srgbClr val="000000">
                      <a:alpha val="43137"/>
                    </a:srgbClr>
                  </a:outerShdw>
                </a:effectLst>
              </a:rPr>
              <a:t>аспекти росту рослин</a:t>
            </a:r>
            <a:endParaRPr lang="uk-UA" dirty="0" smtClean="0">
              <a:solidFill>
                <a:srgbClr val="C00000"/>
              </a:solidFill>
              <a:effectLst>
                <a:outerShdw blurRad="38100" dist="38100" dir="2700000" algn="tl">
                  <a:srgbClr val="000000">
                    <a:alpha val="43137"/>
                  </a:srgbClr>
                </a:outerShdw>
              </a:effectLst>
            </a:endParaRPr>
          </a:p>
        </p:txBody>
      </p:sp>
      <p:sp>
        <p:nvSpPr>
          <p:cNvPr id="4" name="Rectangle 6"/>
          <p:cNvSpPr>
            <a:spLocks noChangeArrowheads="1"/>
          </p:cNvSpPr>
          <p:nvPr/>
        </p:nvSpPr>
        <p:spPr bwMode="auto">
          <a:xfrm>
            <a:off x="611560" y="3555636"/>
            <a:ext cx="8305800" cy="129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eaLnBrk="1" hangingPunct="1">
              <a:defRPr/>
            </a:pPr>
            <a:r>
              <a:rPr lang="uk-UA" sz="2800" dirty="0">
                <a:effectLst>
                  <a:outerShdw blurRad="38100" dist="38100" dir="2700000" algn="tl">
                    <a:srgbClr val="000000"/>
                  </a:outerShdw>
                </a:effectLst>
                <a:latin typeface="Arial" panose="020B0604020202020204" pitchFamily="34" charset="0"/>
              </a:rPr>
              <a:t>Для студентів 3 курсу</a:t>
            </a:r>
          </a:p>
          <a:p>
            <a:pPr algn="ctr" eaLnBrk="1" hangingPunct="1">
              <a:defRPr/>
            </a:pPr>
            <a:r>
              <a:rPr lang="uk-UA" sz="2800" dirty="0">
                <a:effectLst>
                  <a:outerShdw blurRad="38100" dist="38100" dir="2700000" algn="tl">
                    <a:srgbClr val="000000"/>
                  </a:outerShdw>
                </a:effectLst>
                <a:latin typeface="Arial" panose="020B0604020202020204" pitchFamily="34" charset="0"/>
              </a:rPr>
              <a:t>спеціальності 091 Біологія, 014 Середня освіта (біологія)</a:t>
            </a:r>
            <a:endParaRPr lang="ru-RU" dirty="0"/>
          </a:p>
        </p:txBody>
      </p:sp>
      <p:sp>
        <p:nvSpPr>
          <p:cNvPr id="5" name="Rectangle 7"/>
          <p:cNvSpPr>
            <a:spLocks noChangeArrowheads="1"/>
          </p:cNvSpPr>
          <p:nvPr/>
        </p:nvSpPr>
        <p:spPr bwMode="auto">
          <a:xfrm>
            <a:off x="838200" y="5257800"/>
            <a:ext cx="8305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r" eaLnBrk="1" hangingPunct="1">
              <a:defRPr/>
            </a:pPr>
            <a:r>
              <a:rPr lang="uk-UA" sz="2800" dirty="0">
                <a:effectLst>
                  <a:outerShdw blurRad="38100" dist="38100" dir="2700000" algn="tl">
                    <a:srgbClr val="000000"/>
                  </a:outerShdw>
                </a:effectLst>
                <a:latin typeface="Arial" panose="020B0604020202020204" pitchFamily="34" charset="0"/>
              </a:rPr>
              <a:t>Укладач – доцент </a:t>
            </a:r>
            <a:r>
              <a:rPr lang="uk-UA" sz="2800" dirty="0" err="1">
                <a:effectLst>
                  <a:outerShdw blurRad="38100" dist="38100" dir="2700000" algn="tl">
                    <a:srgbClr val="000000"/>
                  </a:outerShdw>
                </a:effectLst>
                <a:latin typeface="Arial" panose="020B0604020202020204" pitchFamily="34" charset="0"/>
              </a:rPr>
              <a:t>Загороднюк</a:t>
            </a:r>
            <a:r>
              <a:rPr lang="uk-UA" sz="2800" dirty="0">
                <a:effectLst>
                  <a:outerShdw blurRad="38100" dist="38100" dir="2700000" algn="tl">
                    <a:srgbClr val="000000"/>
                  </a:outerShdw>
                </a:effectLst>
                <a:latin typeface="Arial" panose="020B0604020202020204" pitchFamily="34" charset="0"/>
              </a:rPr>
              <a:t> Н.В.</a:t>
            </a:r>
            <a:endParaRPr lang="ru-RU" dirty="0"/>
          </a:p>
        </p:txBody>
      </p:sp>
      <p:sp>
        <p:nvSpPr>
          <p:cNvPr id="6" name="Rectangle 8"/>
          <p:cNvSpPr txBox="1">
            <a:spLocks noChangeArrowheads="1"/>
          </p:cNvSpPr>
          <p:nvPr/>
        </p:nvSpPr>
        <p:spPr bwMode="auto">
          <a:xfrm>
            <a:off x="3779912" y="6101687"/>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l" defTabSz="457200" rtl="0" fontAlgn="base">
              <a:spcBef>
                <a:spcPts val="1000"/>
              </a:spcBef>
              <a:spcAft>
                <a:spcPct val="0"/>
              </a:spcAft>
              <a:buClr>
                <a:srgbClr val="F7F5F7"/>
              </a:buClr>
              <a:buSzPct val="80000"/>
              <a:buFont typeface="Wingdings 3" panose="05040102010807070707" pitchFamily="18" charset="2"/>
              <a:buNone/>
              <a:defRPr sz="2000" kern="1200" cap="all">
                <a:solidFill>
                  <a:schemeClr val="bg2">
                    <a:lumMod val="40000"/>
                    <a:lumOff val="60000"/>
                  </a:schemeClr>
                </a:solidFill>
                <a:latin typeface="+mj-lt"/>
                <a:ea typeface="+mj-ea"/>
                <a:cs typeface="+mj-cs"/>
              </a:defRPr>
            </a:lvl1pPr>
            <a:lvl2pPr marL="457200" indent="0" algn="ctr" defTabSz="457200" rtl="0" fontAlgn="base">
              <a:spcBef>
                <a:spcPts val="1000"/>
              </a:spcBef>
              <a:spcAft>
                <a:spcPct val="0"/>
              </a:spcAft>
              <a:buClr>
                <a:srgbClr val="F7F5F7"/>
              </a:buClr>
              <a:buSzPct val="80000"/>
              <a:buFont typeface="Wingdings 3" panose="05040102010807070707" pitchFamily="18" charset="2"/>
              <a:buNone/>
              <a:defRPr kern="1200">
                <a:solidFill>
                  <a:schemeClr val="tx1">
                    <a:tint val="75000"/>
                  </a:schemeClr>
                </a:solidFill>
                <a:latin typeface="+mj-lt"/>
                <a:ea typeface="+mj-ea"/>
                <a:cs typeface="+mj-cs"/>
              </a:defRPr>
            </a:lvl2pPr>
            <a:lvl3pPr marL="914400" indent="0" algn="ctr" defTabSz="457200" rtl="0" fontAlgn="base">
              <a:spcBef>
                <a:spcPts val="1000"/>
              </a:spcBef>
              <a:spcAft>
                <a:spcPct val="0"/>
              </a:spcAft>
              <a:buClr>
                <a:srgbClr val="F7F5F7"/>
              </a:buClr>
              <a:buSzPct val="80000"/>
              <a:buFont typeface="Wingdings 3" panose="05040102010807070707" pitchFamily="18" charset="2"/>
              <a:buNone/>
              <a:defRPr sz="1600" kern="1200">
                <a:solidFill>
                  <a:schemeClr val="tx1">
                    <a:tint val="75000"/>
                  </a:schemeClr>
                </a:solidFill>
                <a:latin typeface="+mj-lt"/>
                <a:ea typeface="+mj-ea"/>
                <a:cs typeface="+mj-cs"/>
              </a:defRPr>
            </a:lvl3pPr>
            <a:lvl4pPr marL="1371600" indent="0" algn="ctr" defTabSz="457200" rtl="0" fontAlgn="base">
              <a:spcBef>
                <a:spcPts val="1000"/>
              </a:spcBef>
              <a:spcAft>
                <a:spcPct val="0"/>
              </a:spcAft>
              <a:buClr>
                <a:srgbClr val="F7F5F7"/>
              </a:buClr>
              <a:buSzPct val="80000"/>
              <a:buFont typeface="Wingdings 3" panose="05040102010807070707" pitchFamily="18" charset="2"/>
              <a:buNone/>
              <a:defRPr sz="1400" kern="1200">
                <a:solidFill>
                  <a:schemeClr val="tx1">
                    <a:tint val="75000"/>
                  </a:schemeClr>
                </a:solidFill>
                <a:latin typeface="+mj-lt"/>
                <a:ea typeface="+mj-ea"/>
                <a:cs typeface="+mj-cs"/>
              </a:defRPr>
            </a:lvl4pPr>
            <a:lvl5pPr marL="1828800" indent="0" algn="ctr" defTabSz="457200" rtl="0" fontAlgn="base">
              <a:spcBef>
                <a:spcPts val="1000"/>
              </a:spcBef>
              <a:spcAft>
                <a:spcPct val="0"/>
              </a:spcAft>
              <a:buClr>
                <a:srgbClr val="F7F5F7"/>
              </a:buClr>
              <a:buSzPct val="80000"/>
              <a:buFont typeface="Wingdings 3" panose="05040102010807070707" pitchFamily="18" charset="2"/>
              <a:buNone/>
              <a:defRPr sz="1400" kern="1200">
                <a:solidFill>
                  <a:schemeClr val="tx1">
                    <a:tint val="75000"/>
                  </a:schemeClr>
                </a:solidFill>
                <a:latin typeface="+mj-lt"/>
                <a:ea typeface="+mj-ea"/>
                <a:cs typeface="+mj-cs"/>
              </a:defRPr>
            </a:lvl5pPr>
            <a:lvl6pPr marL="2286000" indent="0" algn="ctr" defTabSz="457207"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7"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7"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7" rtl="0" eaLnBrk="1" latinLnBrk="0" hangingPunct="1">
              <a:spcBef>
                <a:spcPts val="1000"/>
              </a:spcBef>
              <a:spcAft>
                <a:spcPts val="0"/>
              </a:spcAft>
              <a:buClr>
                <a:schemeClr val="bg2">
                  <a:lumMod val="40000"/>
                  <a:lumOff val="60000"/>
                </a:schemeClr>
              </a:buClr>
              <a:buSzPct val="80000"/>
              <a:buFont typeface="Wingdings 3" charset="2"/>
              <a:buNone/>
              <a:defRPr sz="1400" b="0" i="0" kern="1200">
                <a:solidFill>
                  <a:schemeClr val="tx1">
                    <a:tint val="75000"/>
                  </a:schemeClr>
                </a:solidFill>
                <a:latin typeface="+mj-lt"/>
                <a:ea typeface="+mj-ea"/>
                <a:cs typeface="+mj-cs"/>
              </a:defRPr>
            </a:lvl9pPr>
          </a:lstStyle>
          <a:p>
            <a:pPr algn="ctr" eaLnBrk="1" hangingPunct="1">
              <a:defRPr/>
            </a:pPr>
            <a:r>
              <a:rPr lang="uk-UA" sz="2400" dirty="0" smtClean="0">
                <a:solidFill>
                  <a:schemeClr val="tx1">
                    <a:lumMod val="95000"/>
                    <a:lumOff val="5000"/>
                  </a:schemeClr>
                </a:solidFill>
              </a:rPr>
              <a:t>ХДУ - 2020</a:t>
            </a:r>
            <a:endParaRPr lang="ru-RU" sz="2400" dirty="0" smtClean="0">
              <a:solidFill>
                <a:schemeClr val="tx1">
                  <a:lumMod val="95000"/>
                  <a:lumOff val="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55776" y="219075"/>
            <a:ext cx="3927931" cy="769441"/>
          </a:xfrm>
          <a:prstGeom prst="rect">
            <a:avLst/>
          </a:prstGeom>
          <a:noFill/>
        </p:spPr>
        <p:txBody>
          <a:bodyPr wrap="square">
            <a:spAutoFit/>
          </a:bodyPr>
          <a:lstStyle/>
          <a:p>
            <a:pPr algn="ctr">
              <a:defRPr/>
            </a:pPr>
            <a:r>
              <a:rPr lang="uk-UA" sz="2200" b="1" dirty="0">
                <a:solidFill>
                  <a:srgbClr val="702D00"/>
                </a:solidFill>
              </a:rPr>
              <a:t>Меристематичні тканини організму рослини</a:t>
            </a:r>
            <a:endParaRPr lang="ru-RU" sz="2200" b="1" dirty="0">
              <a:solidFill>
                <a:srgbClr val="702D00"/>
              </a:solidFill>
            </a:endParaRPr>
          </a:p>
        </p:txBody>
      </p:sp>
      <p:sp>
        <p:nvSpPr>
          <p:cNvPr id="3" name="TextBox 2"/>
          <p:cNvSpPr txBox="1"/>
          <p:nvPr/>
        </p:nvSpPr>
        <p:spPr>
          <a:xfrm>
            <a:off x="6313410" y="1758653"/>
            <a:ext cx="2520950" cy="369887"/>
          </a:xfrm>
          <a:prstGeom prst="rect">
            <a:avLst/>
          </a:prstGeom>
          <a:noFill/>
        </p:spPr>
        <p:txBody>
          <a:bodyPr>
            <a:spAutoFit/>
          </a:bodyPr>
          <a:lstStyle/>
          <a:p>
            <a:pPr algn="ctr">
              <a:defRPr/>
            </a:pPr>
            <a:r>
              <a:rPr lang="uk-UA" b="1" dirty="0">
                <a:solidFill>
                  <a:schemeClr val="accent5">
                    <a:lumMod val="50000"/>
                  </a:schemeClr>
                </a:solidFill>
              </a:rPr>
              <a:t>Основна меристема</a:t>
            </a:r>
            <a:endParaRPr lang="ru-RU" b="1" dirty="0">
              <a:solidFill>
                <a:schemeClr val="accent5">
                  <a:lumMod val="50000"/>
                </a:schemeClr>
              </a:solidFill>
            </a:endParaRPr>
          </a:p>
        </p:txBody>
      </p:sp>
      <p:sp>
        <p:nvSpPr>
          <p:cNvPr id="4" name="TextBox 3"/>
          <p:cNvSpPr txBox="1"/>
          <p:nvPr/>
        </p:nvSpPr>
        <p:spPr>
          <a:xfrm>
            <a:off x="861178" y="1785158"/>
            <a:ext cx="1657350" cy="369887"/>
          </a:xfrm>
          <a:prstGeom prst="rect">
            <a:avLst/>
          </a:prstGeom>
          <a:noFill/>
        </p:spPr>
        <p:txBody>
          <a:bodyPr>
            <a:spAutoFit/>
          </a:bodyPr>
          <a:lstStyle/>
          <a:p>
            <a:pPr algn="ctr">
              <a:defRPr/>
            </a:pPr>
            <a:r>
              <a:rPr lang="uk-UA" b="1" dirty="0">
                <a:solidFill>
                  <a:schemeClr val="accent5">
                    <a:lumMod val="50000"/>
                  </a:schemeClr>
                </a:solidFill>
              </a:rPr>
              <a:t>Протодерма</a:t>
            </a:r>
            <a:endParaRPr lang="ru-RU" b="1" dirty="0">
              <a:solidFill>
                <a:schemeClr val="accent5">
                  <a:lumMod val="50000"/>
                </a:schemeClr>
              </a:solidFill>
            </a:endParaRPr>
          </a:p>
        </p:txBody>
      </p:sp>
      <p:sp>
        <p:nvSpPr>
          <p:cNvPr id="5" name="TextBox 4"/>
          <p:cNvSpPr txBox="1"/>
          <p:nvPr/>
        </p:nvSpPr>
        <p:spPr>
          <a:xfrm>
            <a:off x="3474832" y="1896139"/>
            <a:ext cx="1831382" cy="369332"/>
          </a:xfrm>
          <a:prstGeom prst="rect">
            <a:avLst/>
          </a:prstGeom>
          <a:noFill/>
        </p:spPr>
        <p:txBody>
          <a:bodyPr wrap="square">
            <a:spAutoFit/>
          </a:bodyPr>
          <a:lstStyle/>
          <a:p>
            <a:pPr algn="ctr">
              <a:defRPr/>
            </a:pPr>
            <a:r>
              <a:rPr lang="uk-UA" b="1" dirty="0">
                <a:solidFill>
                  <a:schemeClr val="accent5">
                    <a:lumMod val="50000"/>
                  </a:schemeClr>
                </a:solidFill>
              </a:rPr>
              <a:t>Прокамбій</a:t>
            </a:r>
            <a:endParaRPr lang="ru-RU" b="1" dirty="0">
              <a:solidFill>
                <a:schemeClr val="accent5">
                  <a:lumMod val="50000"/>
                </a:schemeClr>
              </a:solidFill>
            </a:endParaRPr>
          </a:p>
        </p:txBody>
      </p:sp>
      <p:sp>
        <p:nvSpPr>
          <p:cNvPr id="8198" name="TextBox 5"/>
          <p:cNvSpPr txBox="1">
            <a:spLocks noChangeArrowheads="1"/>
          </p:cNvSpPr>
          <p:nvPr/>
        </p:nvSpPr>
        <p:spPr bwMode="auto">
          <a:xfrm>
            <a:off x="697226" y="2197034"/>
            <a:ext cx="16573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uk-UA" dirty="0"/>
              <a:t>Епідерміс</a:t>
            </a:r>
          </a:p>
        </p:txBody>
      </p:sp>
      <p:sp>
        <p:nvSpPr>
          <p:cNvPr id="8199" name="TextBox 6"/>
          <p:cNvSpPr txBox="1">
            <a:spLocks noChangeArrowheads="1"/>
          </p:cNvSpPr>
          <p:nvPr/>
        </p:nvSpPr>
        <p:spPr bwMode="auto">
          <a:xfrm>
            <a:off x="6346635" y="2156063"/>
            <a:ext cx="24545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uk-UA" dirty="0"/>
              <a:t>Паренхімні тканини</a:t>
            </a:r>
          </a:p>
        </p:txBody>
      </p:sp>
      <p:sp>
        <p:nvSpPr>
          <p:cNvPr id="8200" name="TextBox 7"/>
          <p:cNvSpPr txBox="1">
            <a:spLocks noChangeArrowheads="1"/>
          </p:cNvSpPr>
          <p:nvPr/>
        </p:nvSpPr>
        <p:spPr bwMode="auto">
          <a:xfrm>
            <a:off x="2576689" y="2350585"/>
            <a:ext cx="390701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uk-UA" dirty="0"/>
              <a:t>Ксилема, флоема, перицикл, </a:t>
            </a:r>
            <a:r>
              <a:rPr lang="uk-UA" dirty="0" err="1"/>
              <a:t>васкулярний</a:t>
            </a:r>
            <a:r>
              <a:rPr lang="uk-UA" dirty="0"/>
              <a:t> камбій</a:t>
            </a:r>
          </a:p>
        </p:txBody>
      </p:sp>
      <p:sp>
        <p:nvSpPr>
          <p:cNvPr id="9" name="Скругленный прямоугольник 8"/>
          <p:cNvSpPr/>
          <p:nvPr/>
        </p:nvSpPr>
        <p:spPr>
          <a:xfrm>
            <a:off x="2555776" y="176213"/>
            <a:ext cx="3765251" cy="794948"/>
          </a:xfrm>
          <a:prstGeom prst="roundRect">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 name="Скругленный прямоугольник 9"/>
          <p:cNvSpPr/>
          <p:nvPr/>
        </p:nvSpPr>
        <p:spPr>
          <a:xfrm>
            <a:off x="871075" y="1757726"/>
            <a:ext cx="1657350" cy="455612"/>
          </a:xfrm>
          <a:prstGeom prst="roundRect">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 name="Скругленный прямоугольник 10"/>
          <p:cNvSpPr/>
          <p:nvPr/>
        </p:nvSpPr>
        <p:spPr>
          <a:xfrm>
            <a:off x="6290083" y="1699433"/>
            <a:ext cx="2520950" cy="455612"/>
          </a:xfrm>
          <a:prstGeom prst="roundRect">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 name="Скругленный прямоугольник 11"/>
          <p:cNvSpPr/>
          <p:nvPr/>
        </p:nvSpPr>
        <p:spPr>
          <a:xfrm>
            <a:off x="3600103" y="1860438"/>
            <a:ext cx="1655762" cy="454025"/>
          </a:xfrm>
          <a:prstGeom prst="roundRect">
            <a:avLst/>
          </a:prstGeom>
          <a:noFill/>
          <a:ln w="508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14" name="Прямая со стрелкой 13"/>
          <p:cNvCxnSpPr/>
          <p:nvPr/>
        </p:nvCxnSpPr>
        <p:spPr>
          <a:xfrm>
            <a:off x="4427984" y="1030488"/>
            <a:ext cx="0" cy="823912"/>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flipH="1">
            <a:off x="2576689" y="1080494"/>
            <a:ext cx="790575" cy="723900"/>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5686027" y="1052533"/>
            <a:ext cx="635000" cy="681038"/>
          </a:xfrm>
          <a:prstGeom prst="straightConnector1">
            <a:avLst/>
          </a:prstGeom>
          <a:ln w="508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Номер слайда 4"/>
          <p:cNvSpPr>
            <a:spLocks noGrp="1"/>
          </p:cNvSpPr>
          <p:nvPr>
            <p:ph type="sldNum" sz="quarter" idx="12"/>
          </p:nvPr>
        </p:nvSpPr>
        <p:spPr>
          <a:xfrm>
            <a:off x="7884368" y="0"/>
            <a:ext cx="628650" cy="611186"/>
          </a:xfrm>
        </p:spPr>
        <p:txBody>
          <a:bodyPr/>
          <a:lstStyle/>
          <a:p>
            <a:pPr>
              <a:defRPr/>
            </a:pPr>
            <a:r>
              <a:rPr lang="uk-UA" dirty="0" smtClean="0">
                <a:solidFill>
                  <a:srgbClr val="FFFF00"/>
                </a:solidFill>
                <a:effectLst>
                  <a:outerShdw blurRad="38100" dist="38100" dir="2700000" algn="tl">
                    <a:srgbClr val="000000">
                      <a:alpha val="43137"/>
                    </a:srgbClr>
                  </a:outerShdw>
                </a:effectLst>
              </a:rPr>
              <a:t>10</a:t>
            </a:r>
            <a:endParaRPr lang="uk-UA" dirty="0">
              <a:solidFill>
                <a:srgbClr val="FFFF00"/>
              </a:solidFill>
              <a:effectLst>
                <a:outerShdw blurRad="38100" dist="38100" dir="2700000" algn="tl">
                  <a:srgbClr val="000000">
                    <a:alpha val="43137"/>
                  </a:srgbClr>
                </a:outerShdw>
              </a:effectLst>
            </a:endParaRPr>
          </a:p>
        </p:txBody>
      </p:sp>
      <p:sp>
        <p:nvSpPr>
          <p:cNvPr id="18" name="TextBox 17"/>
          <p:cNvSpPr txBox="1"/>
          <p:nvPr/>
        </p:nvSpPr>
        <p:spPr>
          <a:xfrm>
            <a:off x="467544" y="3249333"/>
            <a:ext cx="8136904" cy="3277820"/>
          </a:xfrm>
          <a:prstGeom prst="rect">
            <a:avLst/>
          </a:prstGeom>
          <a:noFill/>
        </p:spPr>
        <p:txBody>
          <a:bodyPr wrap="square" rtlCol="0">
            <a:spAutoFit/>
          </a:bodyPr>
          <a:lstStyle/>
          <a:p>
            <a:pPr algn="just"/>
            <a:r>
              <a:rPr lang="uk-UA" sz="2300" dirty="0">
                <a:solidFill>
                  <a:schemeClr val="accent4">
                    <a:lumMod val="50000"/>
                  </a:schemeClr>
                </a:solidFill>
              </a:rPr>
              <a:t>Для апікальної меристеми характерні досить дрібні кубоподібні клітини з тонкою целюлозною оболонкою та густою цитоплазмою (</a:t>
            </a:r>
            <a:r>
              <a:rPr lang="uk-UA" sz="2300" b="1" i="1" dirty="0">
                <a:solidFill>
                  <a:schemeClr val="accent4">
                    <a:lumMod val="50000"/>
                  </a:schemeClr>
                </a:solidFill>
              </a:rPr>
              <a:t>ініціальні клітини</a:t>
            </a:r>
            <a:r>
              <a:rPr lang="uk-UA" sz="2300" dirty="0">
                <a:solidFill>
                  <a:schemeClr val="accent4">
                    <a:lumMod val="50000"/>
                  </a:schemeClr>
                </a:solidFill>
              </a:rPr>
              <a:t>). Апікальна меристема є саморегульованою структурою, яка: </a:t>
            </a:r>
            <a:endParaRPr lang="uk-UA" sz="2300" dirty="0" smtClean="0">
              <a:solidFill>
                <a:schemeClr val="accent4">
                  <a:lumMod val="50000"/>
                </a:schemeClr>
              </a:solidFill>
            </a:endParaRPr>
          </a:p>
          <a:p>
            <a:pPr marL="457200" indent="-457200" algn="just">
              <a:buAutoNum type="arabicParenR"/>
            </a:pPr>
            <a:r>
              <a:rPr lang="uk-UA" sz="2300" dirty="0" err="1" smtClean="0">
                <a:solidFill>
                  <a:schemeClr val="accent4">
                    <a:lumMod val="50000"/>
                  </a:schemeClr>
                </a:solidFill>
              </a:rPr>
              <a:t>підримує</a:t>
            </a:r>
            <a:r>
              <a:rPr lang="uk-UA" sz="2300" dirty="0" smtClean="0">
                <a:solidFill>
                  <a:schemeClr val="accent4">
                    <a:lumMod val="50000"/>
                  </a:schemeClr>
                </a:solidFill>
              </a:rPr>
              <a:t> </a:t>
            </a:r>
            <a:r>
              <a:rPr lang="uk-UA" sz="2300" dirty="0">
                <a:solidFill>
                  <a:schemeClr val="accent4">
                    <a:lumMod val="50000"/>
                  </a:schemeClr>
                </a:solidFill>
              </a:rPr>
              <a:t>певну, необхідну для життєдіяльності, кількість клітин в недиференційованому стані, </a:t>
            </a:r>
          </a:p>
          <a:p>
            <a:pPr marL="457200" indent="-457200" algn="just">
              <a:buAutoNum type="arabicParenR"/>
            </a:pPr>
            <a:r>
              <a:rPr lang="uk-UA" sz="2300" dirty="0" smtClean="0">
                <a:solidFill>
                  <a:schemeClr val="accent4">
                    <a:lumMod val="50000"/>
                  </a:schemeClr>
                </a:solidFill>
              </a:rPr>
              <a:t>постійно </a:t>
            </a:r>
            <a:r>
              <a:rPr lang="uk-UA" sz="2300" dirty="0">
                <a:solidFill>
                  <a:schemeClr val="accent4">
                    <a:lumMod val="50000"/>
                  </a:schemeClr>
                </a:solidFill>
              </a:rPr>
              <a:t>переміщує новоутворені клітини в детерміновані зачатки </a:t>
            </a:r>
            <a:r>
              <a:rPr lang="uk-UA" sz="2300" dirty="0" err="1">
                <a:solidFill>
                  <a:schemeClr val="accent4">
                    <a:lumMod val="50000"/>
                  </a:schemeClr>
                </a:solidFill>
              </a:rPr>
              <a:t>фітомерів</a:t>
            </a:r>
            <a:r>
              <a:rPr lang="uk-UA" sz="2300" dirty="0">
                <a:solidFill>
                  <a:schemeClr val="accent4">
                    <a:lumMod val="50000"/>
                  </a:schemeClr>
                </a:solidFill>
              </a:rPr>
              <a:t>. Так відбувається диференціація клітин та становлення форми рослини.</a:t>
            </a:r>
            <a:endParaRPr lang="uk-UA" sz="2300" b="1" dirty="0" smtClean="0">
              <a:solidFill>
                <a:schemeClr val="accent4">
                  <a:lumMod val="50000"/>
                </a:scheme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16016" y="729869"/>
            <a:ext cx="3024188" cy="707886"/>
          </a:xfrm>
          <a:prstGeom prst="rect">
            <a:avLst/>
          </a:prstGeom>
          <a:noFill/>
        </p:spPr>
        <p:txBody>
          <a:bodyPr>
            <a:spAutoFit/>
          </a:bodyPr>
          <a:lstStyle/>
          <a:p>
            <a:pPr algn="ctr">
              <a:defRPr/>
            </a:pPr>
            <a:r>
              <a:rPr lang="uk-UA" sz="2000" b="1" dirty="0">
                <a:solidFill>
                  <a:srgbClr val="702D00"/>
                </a:solidFill>
              </a:rPr>
              <a:t>Ініціальні клітини верхівки пагону</a:t>
            </a:r>
            <a:endParaRPr lang="ru-RU" sz="2000" b="1" dirty="0">
              <a:solidFill>
                <a:srgbClr val="702D00"/>
              </a:solidFill>
            </a:endParaRPr>
          </a:p>
        </p:txBody>
      </p:sp>
      <p:sp>
        <p:nvSpPr>
          <p:cNvPr id="4" name="TextBox 3"/>
          <p:cNvSpPr txBox="1"/>
          <p:nvPr/>
        </p:nvSpPr>
        <p:spPr>
          <a:xfrm>
            <a:off x="3880162" y="2078572"/>
            <a:ext cx="1113096" cy="369888"/>
          </a:xfrm>
          <a:prstGeom prst="rect">
            <a:avLst/>
          </a:prstGeom>
          <a:noFill/>
        </p:spPr>
        <p:txBody>
          <a:bodyPr wrap="square">
            <a:spAutoFit/>
          </a:bodyPr>
          <a:lstStyle/>
          <a:p>
            <a:pPr algn="ctr">
              <a:defRPr/>
            </a:pPr>
            <a:r>
              <a:rPr lang="uk-UA" b="1" dirty="0">
                <a:solidFill>
                  <a:srgbClr val="702D00"/>
                </a:solidFill>
                <a:latin typeface="+mn-lt"/>
              </a:rPr>
              <a:t>Туніка</a:t>
            </a:r>
            <a:endParaRPr lang="ru-RU" b="1" dirty="0">
              <a:solidFill>
                <a:srgbClr val="702D00"/>
              </a:solidFill>
              <a:latin typeface="+mn-lt"/>
            </a:endParaRPr>
          </a:p>
        </p:txBody>
      </p:sp>
      <p:sp>
        <p:nvSpPr>
          <p:cNvPr id="5" name="TextBox 4"/>
          <p:cNvSpPr txBox="1"/>
          <p:nvPr/>
        </p:nvSpPr>
        <p:spPr>
          <a:xfrm>
            <a:off x="6966297" y="1956677"/>
            <a:ext cx="1547813" cy="369888"/>
          </a:xfrm>
          <a:prstGeom prst="rect">
            <a:avLst/>
          </a:prstGeom>
          <a:noFill/>
        </p:spPr>
        <p:txBody>
          <a:bodyPr>
            <a:spAutoFit/>
          </a:bodyPr>
          <a:lstStyle/>
          <a:p>
            <a:pPr algn="ctr">
              <a:defRPr/>
            </a:pPr>
            <a:r>
              <a:rPr lang="uk-UA" b="1" dirty="0">
                <a:solidFill>
                  <a:srgbClr val="702D00"/>
                </a:solidFill>
              </a:rPr>
              <a:t>Корпус</a:t>
            </a:r>
            <a:endParaRPr lang="ru-RU" b="1" dirty="0">
              <a:solidFill>
                <a:srgbClr val="702D00"/>
              </a:solidFill>
            </a:endParaRPr>
          </a:p>
        </p:txBody>
      </p:sp>
      <p:sp>
        <p:nvSpPr>
          <p:cNvPr id="6" name="Овал 5"/>
          <p:cNvSpPr/>
          <p:nvPr/>
        </p:nvSpPr>
        <p:spPr>
          <a:xfrm>
            <a:off x="5076056" y="542047"/>
            <a:ext cx="2349301" cy="1083529"/>
          </a:xfrm>
          <a:prstGeom prst="ellipse">
            <a:avLst/>
          </a:prstGeom>
          <a:noFill/>
          <a:ln w="5080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7" name="Овал 6"/>
          <p:cNvSpPr/>
          <p:nvPr/>
        </p:nvSpPr>
        <p:spPr>
          <a:xfrm>
            <a:off x="3939956" y="1933082"/>
            <a:ext cx="1020763" cy="587375"/>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8" name="Овал 7"/>
          <p:cNvSpPr/>
          <p:nvPr/>
        </p:nvSpPr>
        <p:spPr>
          <a:xfrm>
            <a:off x="7294513" y="1856665"/>
            <a:ext cx="1062037" cy="569912"/>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cxnSp>
        <p:nvCxnSpPr>
          <p:cNvPr id="12" name="Соединительная линия уступом 11"/>
          <p:cNvCxnSpPr/>
          <p:nvPr/>
        </p:nvCxnSpPr>
        <p:spPr>
          <a:xfrm>
            <a:off x="7465170" y="1102154"/>
            <a:ext cx="360362" cy="733495"/>
          </a:xfrm>
          <a:prstGeom prst="bentConnector2">
            <a:avLst/>
          </a:prstGeom>
          <a:ln w="4762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9226" name="TextBox 12"/>
          <p:cNvSpPr txBox="1">
            <a:spLocks noChangeArrowheads="1"/>
          </p:cNvSpPr>
          <p:nvPr/>
        </p:nvSpPr>
        <p:spPr bwMode="auto">
          <a:xfrm>
            <a:off x="3297949" y="2573836"/>
            <a:ext cx="252804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uk-UA" dirty="0"/>
              <a:t>Перетворюється на епідерму та внутрішні тканини пагону</a:t>
            </a:r>
          </a:p>
        </p:txBody>
      </p:sp>
      <p:sp>
        <p:nvSpPr>
          <p:cNvPr id="9227" name="TextBox 13"/>
          <p:cNvSpPr txBox="1">
            <a:spLocks noChangeArrowheads="1"/>
          </p:cNvSpPr>
          <p:nvPr/>
        </p:nvSpPr>
        <p:spPr bwMode="auto">
          <a:xfrm>
            <a:off x="6691262" y="2520457"/>
            <a:ext cx="2268537"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a:r>
              <a:rPr lang="uk-UA" dirty="0"/>
              <a:t>Тканини поділяються в різних напрямках</a:t>
            </a:r>
          </a:p>
        </p:txBody>
      </p:sp>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629" y="166724"/>
            <a:ext cx="3149308" cy="3550308"/>
          </a:xfrm>
          <a:prstGeom prst="rect">
            <a:avLst/>
          </a:prstGeom>
        </p:spPr>
      </p:pic>
      <p:sp>
        <p:nvSpPr>
          <p:cNvPr id="13" name="Номер слайда 4"/>
          <p:cNvSpPr>
            <a:spLocks noGrp="1"/>
          </p:cNvSpPr>
          <p:nvPr>
            <p:ph type="sldNum" sz="quarter" idx="12"/>
          </p:nvPr>
        </p:nvSpPr>
        <p:spPr>
          <a:xfrm>
            <a:off x="7956376" y="14571"/>
            <a:ext cx="628650" cy="611186"/>
          </a:xfrm>
        </p:spPr>
        <p:txBody>
          <a:bodyPr/>
          <a:lstStyle/>
          <a:p>
            <a:pPr>
              <a:defRPr/>
            </a:pPr>
            <a:r>
              <a:rPr lang="uk-UA" dirty="0" smtClean="0">
                <a:solidFill>
                  <a:srgbClr val="FFFF00"/>
                </a:solidFill>
                <a:effectLst>
                  <a:outerShdw blurRad="38100" dist="38100" dir="2700000" algn="tl">
                    <a:srgbClr val="000000">
                      <a:alpha val="43137"/>
                    </a:srgbClr>
                  </a:outerShdw>
                </a:effectLst>
              </a:rPr>
              <a:t>11</a:t>
            </a:r>
            <a:endParaRPr lang="uk-UA" dirty="0">
              <a:solidFill>
                <a:srgbClr val="FFFF00"/>
              </a:solidFill>
              <a:effectLst>
                <a:outerShdw blurRad="38100" dist="38100" dir="2700000" algn="tl">
                  <a:srgbClr val="000000">
                    <a:alpha val="43137"/>
                  </a:srgbClr>
                </a:outerShdw>
              </a:effectLst>
            </a:endParaRPr>
          </a:p>
        </p:txBody>
      </p:sp>
      <p:cxnSp>
        <p:nvCxnSpPr>
          <p:cNvPr id="23" name="Соединительная линия уступом 22"/>
          <p:cNvCxnSpPr/>
          <p:nvPr/>
        </p:nvCxnSpPr>
        <p:spPr>
          <a:xfrm rot="5400000">
            <a:off x="4305669" y="1211279"/>
            <a:ext cx="860166" cy="570827"/>
          </a:xfrm>
          <a:prstGeom prst="bentConnector3">
            <a:avLst>
              <a:gd name="adj1" fmla="val 814"/>
            </a:avLst>
          </a:prstGeom>
          <a:ln w="53975">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39552" y="4445426"/>
            <a:ext cx="8045474" cy="1938992"/>
          </a:xfrm>
          <a:prstGeom prst="rect">
            <a:avLst/>
          </a:prstGeom>
          <a:noFill/>
        </p:spPr>
        <p:txBody>
          <a:bodyPr wrap="square" rtlCol="0">
            <a:spAutoFit/>
          </a:bodyPr>
          <a:lstStyle/>
          <a:p>
            <a:pPr algn="ctr"/>
            <a:r>
              <a:rPr lang="uk-UA" sz="2400" dirty="0">
                <a:solidFill>
                  <a:schemeClr val="accent6">
                    <a:lumMod val="50000"/>
                  </a:schemeClr>
                </a:solidFill>
              </a:rPr>
              <a:t>Утворення нових органів відбувається після цілої низки змін, що проходять в рослинних клітинах. В меристемі ці процеси носять назву </a:t>
            </a:r>
            <a:r>
              <a:rPr lang="uk-UA" sz="2400" b="1" i="1" dirty="0">
                <a:solidFill>
                  <a:srgbClr val="FF0000"/>
                </a:solidFill>
                <a:effectLst>
                  <a:outerShdw blurRad="38100" dist="38100" dir="2700000" algn="tl">
                    <a:srgbClr val="000000">
                      <a:alpha val="43137"/>
                    </a:srgbClr>
                  </a:outerShdw>
                </a:effectLst>
              </a:rPr>
              <a:t>мітотичний поділ</a:t>
            </a:r>
            <a:r>
              <a:rPr lang="uk-UA" sz="2400" dirty="0">
                <a:solidFill>
                  <a:schemeClr val="accent6">
                    <a:lumMod val="50000"/>
                  </a:schemeClr>
                </a:solidFill>
              </a:rPr>
              <a:t>. Клітини, що здатні до повного проходження цього процесу, перманентно знаходяться в </a:t>
            </a:r>
            <a:r>
              <a:rPr lang="uk-UA" sz="2400" b="1" dirty="0">
                <a:solidFill>
                  <a:srgbClr val="FF0000"/>
                </a:solidFill>
                <a:effectLst>
                  <a:outerShdw blurRad="38100" dist="38100" dir="2700000" algn="tl">
                    <a:srgbClr val="000000">
                      <a:alpha val="43137"/>
                    </a:srgbClr>
                  </a:outerShdw>
                </a:effectLst>
              </a:rPr>
              <a:t>ембріональній фазі. </a:t>
            </a:r>
            <a:endParaRPr lang="ru-RU" sz="2400" b="1" dirty="0">
              <a:solidFill>
                <a:srgbClr val="FF0000"/>
              </a:solidFill>
              <a:effectLst>
                <a:outerShdw blurRad="38100" dist="38100" dir="2700000" algn="tl">
                  <a:srgbClr val="000000">
                    <a:alpha val="43137"/>
                  </a:srgbClr>
                </a:outerShdw>
              </a:effectLst>
            </a:endParaRPr>
          </a:p>
        </p:txBody>
      </p:sp>
      <p:sp>
        <p:nvSpPr>
          <p:cNvPr id="26" name="TextBox 25"/>
          <p:cNvSpPr txBox="1"/>
          <p:nvPr/>
        </p:nvSpPr>
        <p:spPr>
          <a:xfrm>
            <a:off x="1416818" y="3900002"/>
            <a:ext cx="6408712" cy="523220"/>
          </a:xfrm>
          <a:prstGeom prst="rect">
            <a:avLst/>
          </a:prstGeom>
          <a:noFill/>
        </p:spPr>
        <p:txBody>
          <a:bodyPr wrap="square" rtlCol="0">
            <a:spAutoFit/>
          </a:bodyPr>
          <a:lstStyle/>
          <a:p>
            <a:pPr algn="ctr"/>
            <a:r>
              <a:rPr lang="uk-UA" sz="2800" b="1" dirty="0" smtClean="0">
                <a:solidFill>
                  <a:srgbClr val="FF0000"/>
                </a:solidFill>
                <a:effectLst>
                  <a:outerShdw blurRad="38100" dist="38100" dir="2700000" algn="tl">
                    <a:srgbClr val="000000">
                      <a:alpha val="43137"/>
                    </a:srgbClr>
                  </a:outerShdw>
                </a:effectLst>
              </a:rPr>
              <a:t>Ембріональна фаза рослинної клітини</a:t>
            </a:r>
            <a:endParaRPr lang="ru-RU"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1)">
                                      <p:cBhvr>
                                        <p:cTn id="7" dur="2000"/>
                                        <p:tgtEl>
                                          <p:spTgt spid="2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wheel(1)">
                                      <p:cBhvr>
                                        <p:cTn id="10"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Заголовок 1"/>
          <p:cNvSpPr>
            <a:spLocks noGrp="1"/>
          </p:cNvSpPr>
          <p:nvPr>
            <p:ph type="title"/>
          </p:nvPr>
        </p:nvSpPr>
        <p:spPr>
          <a:xfrm>
            <a:off x="469864" y="188640"/>
            <a:ext cx="7056437" cy="1176362"/>
          </a:xfrm>
        </p:spPr>
        <p:txBody>
          <a:bodyPr/>
          <a:lstStyle/>
          <a:p>
            <a:r>
              <a:rPr lang="uk-UA" sz="2400" b="1" i="1" dirty="0">
                <a:solidFill>
                  <a:srgbClr val="702D00"/>
                </a:solidFill>
                <a:effectLst>
                  <a:outerShdw blurRad="38100" dist="38100" dir="2700000" algn="tl">
                    <a:srgbClr val="000000">
                      <a:alpha val="43137"/>
                    </a:srgbClr>
                  </a:outerShdw>
                </a:effectLst>
              </a:rPr>
              <a:t>Мітоз</a:t>
            </a:r>
            <a:r>
              <a:rPr lang="uk-UA" sz="2400" dirty="0">
                <a:effectLst>
                  <a:outerShdw blurRad="38100" dist="38100" dir="2700000" algn="tl">
                    <a:srgbClr val="000000">
                      <a:alpha val="43137"/>
                    </a:srgbClr>
                  </a:outerShdw>
                </a:effectLst>
              </a:rPr>
              <a:t> – </a:t>
            </a:r>
            <a:r>
              <a:rPr lang="uk-UA" sz="2400" b="1" dirty="0">
                <a:effectLst>
                  <a:outerShdw blurRad="38100" dist="38100" dir="2700000" algn="tl">
                    <a:srgbClr val="000000">
                      <a:alpha val="43137"/>
                    </a:srgbClr>
                  </a:outerShdw>
                </a:effectLst>
              </a:rPr>
              <a:t>це таке ділення клітинного ядра, при якому утворюються два дочірніх ядра з ідентичним набором хромосом</a:t>
            </a:r>
            <a:r>
              <a:rPr lang="uk-UA" sz="2400" dirty="0">
                <a:effectLst>
                  <a:outerShdw blurRad="38100" dist="38100" dir="2700000" algn="tl">
                    <a:srgbClr val="000000">
                      <a:alpha val="43137"/>
                    </a:srgbClr>
                  </a:outerShdw>
                </a:effectLst>
              </a:rPr>
              <a:t>. </a:t>
            </a:r>
            <a:endParaRPr lang="ru-RU" sz="2400" dirty="0" smtClean="0">
              <a:effectLst>
                <a:outerShdw blurRad="38100" dist="38100" dir="2700000" algn="tl">
                  <a:srgbClr val="000000">
                    <a:alpha val="43137"/>
                  </a:srgbClr>
                </a:outerShdw>
              </a:effectLst>
            </a:endParaRPr>
          </a:p>
        </p:txBody>
      </p:sp>
      <p:sp>
        <p:nvSpPr>
          <p:cNvPr id="2" name="Объект 1"/>
          <p:cNvSpPr>
            <a:spLocks noGrp="1"/>
          </p:cNvSpPr>
          <p:nvPr>
            <p:ph idx="1"/>
          </p:nvPr>
        </p:nvSpPr>
        <p:spPr>
          <a:xfrm>
            <a:off x="251520" y="1556792"/>
            <a:ext cx="5544616" cy="2304256"/>
          </a:xfrm>
        </p:spPr>
        <p:txBody>
          <a:bodyPr/>
          <a:lstStyle/>
          <a:p>
            <a:pPr algn="just"/>
            <a:r>
              <a:rPr lang="uk-UA" sz="1800" b="1" u="sng" dirty="0">
                <a:solidFill>
                  <a:srgbClr val="214B37"/>
                </a:solidFill>
              </a:rPr>
              <a:t>Профаза.</a:t>
            </a:r>
            <a:r>
              <a:rPr lang="uk-UA" sz="1800" dirty="0"/>
              <a:t> </a:t>
            </a:r>
            <a:r>
              <a:rPr lang="uk-UA" sz="1800" dirty="0" smtClean="0"/>
              <a:t>Хромосоми </a:t>
            </a:r>
            <a:r>
              <a:rPr lang="uk-UA" sz="1800" dirty="0"/>
              <a:t>нагадують довгі нитки, розкладені всередині ядра. Після їхнього </a:t>
            </a:r>
            <a:r>
              <a:rPr lang="uk-UA" sz="1800" dirty="0" smtClean="0"/>
              <a:t>вкорочення та </a:t>
            </a:r>
            <a:r>
              <a:rPr lang="uk-UA" sz="1800" dirty="0"/>
              <a:t>потовщення стає помітним, що кожна хромосома складається </a:t>
            </a:r>
            <a:r>
              <a:rPr lang="uk-UA" sz="1800" dirty="0" smtClean="0"/>
              <a:t>з </a:t>
            </a:r>
            <a:r>
              <a:rPr lang="uk-UA" sz="1800" dirty="0"/>
              <a:t>двох переплетених ниток – </a:t>
            </a:r>
            <a:r>
              <a:rPr lang="uk-UA" sz="1800" dirty="0" err="1"/>
              <a:t>хроматид</a:t>
            </a:r>
            <a:r>
              <a:rPr lang="uk-UA" sz="1800" dirty="0"/>
              <a:t>. </a:t>
            </a:r>
            <a:r>
              <a:rPr lang="uk-UA" sz="1800" dirty="0" err="1" smtClean="0"/>
              <a:t>Центромер</a:t>
            </a:r>
            <a:r>
              <a:rPr lang="uk-UA" sz="1800" dirty="0" smtClean="0"/>
              <a:t> </a:t>
            </a:r>
            <a:r>
              <a:rPr lang="uk-UA" sz="1800" dirty="0"/>
              <a:t>ділить хромосому на два плеча різної довжини. Ядерце поступово зникає, що спричинює розпадання ядерної оболонки.</a:t>
            </a:r>
            <a:endParaRPr lang="ru-RU" sz="1800" dirty="0"/>
          </a:p>
        </p:txBody>
      </p:sp>
      <p:sp>
        <p:nvSpPr>
          <p:cNvPr id="5" name="Номер слайда 4"/>
          <p:cNvSpPr>
            <a:spLocks noGrp="1"/>
          </p:cNvSpPr>
          <p:nvPr>
            <p:ph type="sldNum" sz="quarter" idx="12"/>
          </p:nvPr>
        </p:nvSpPr>
        <p:spPr>
          <a:xfrm>
            <a:off x="7956376" y="0"/>
            <a:ext cx="628650" cy="611186"/>
          </a:xfrm>
        </p:spPr>
        <p:txBody>
          <a:bodyPr/>
          <a:lstStyle/>
          <a:p>
            <a:pPr>
              <a:defRPr/>
            </a:pPr>
            <a:r>
              <a:rPr lang="uk-UA" dirty="0" smtClean="0">
                <a:solidFill>
                  <a:srgbClr val="FFFF00"/>
                </a:solidFill>
                <a:effectLst>
                  <a:outerShdw blurRad="38100" dist="38100" dir="2700000" algn="tl">
                    <a:srgbClr val="000000">
                      <a:alpha val="43137"/>
                    </a:srgbClr>
                  </a:outerShdw>
                </a:effectLst>
              </a:rPr>
              <a:t>12</a:t>
            </a:r>
            <a:endParaRPr lang="uk-UA" dirty="0">
              <a:solidFill>
                <a:srgbClr val="FFFF00"/>
              </a:solidFill>
              <a:effectLst>
                <a:outerShdw blurRad="38100" dist="38100" dir="2700000" algn="tl">
                  <a:srgbClr val="000000">
                    <a:alpha val="43137"/>
                  </a:srgbClr>
                </a:outerShdw>
              </a:effectLst>
            </a:endParaRPr>
          </a:p>
        </p:txBody>
      </p:sp>
      <p:pic>
        <p:nvPicPr>
          <p:cNvPr id="10244" name="Picture 4" descr="IMG_0072_NEW_0001 — копия — копия — копия — коп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04236" y="1378686"/>
            <a:ext cx="1842752" cy="1762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4985" y="2259827"/>
            <a:ext cx="1889212" cy="1564504"/>
          </a:xfrm>
          <a:prstGeom prst="rect">
            <a:avLst/>
          </a:prstGeom>
        </p:spPr>
      </p:pic>
      <p:sp>
        <p:nvSpPr>
          <p:cNvPr id="8" name="Объект 1"/>
          <p:cNvSpPr txBox="1">
            <a:spLocks/>
          </p:cNvSpPr>
          <p:nvPr/>
        </p:nvSpPr>
        <p:spPr bwMode="auto">
          <a:xfrm>
            <a:off x="3779912" y="4120530"/>
            <a:ext cx="5112568"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ts val="1000"/>
              </a:spcBef>
              <a:spcAft>
                <a:spcPct val="0"/>
              </a:spcAft>
              <a:buClr>
                <a:srgbClr val="F7F5F7"/>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F7F5F7"/>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F7F5F7"/>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F7F5F7"/>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F7F5F7"/>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just" eaLnBrk="1" hangingPunct="1"/>
            <a:r>
              <a:rPr lang="uk-UA" sz="1800" b="1" u="sng" dirty="0">
                <a:solidFill>
                  <a:srgbClr val="214B37"/>
                </a:solidFill>
              </a:rPr>
              <a:t>Метафаза</a:t>
            </a:r>
            <a:r>
              <a:rPr lang="uk-UA" sz="1800" u="sng" dirty="0"/>
              <a:t>.</a:t>
            </a:r>
            <a:r>
              <a:rPr lang="uk-UA" sz="1800" dirty="0"/>
              <a:t> На початку метафази на місці, де було ядро, з’являється веретено, нитки якого складені з пучків </a:t>
            </a:r>
            <a:r>
              <a:rPr lang="uk-UA" sz="1800" dirty="0" err="1"/>
              <a:t>мікротрубочок</a:t>
            </a:r>
            <a:r>
              <a:rPr lang="uk-UA" sz="1800" dirty="0"/>
              <a:t>. Хромосоми розміщені таким чином, що їхні центром ери знаходяться в екваторіальній площині веретена. Після такої локалізації хромосоми готові до поділу.</a:t>
            </a:r>
            <a:endParaRPr lang="ru-RU" sz="1800" dirty="0"/>
          </a:p>
        </p:txBody>
      </p:sp>
      <p:sp>
        <p:nvSpPr>
          <p:cNvPr id="4" name="Rectangle 6"/>
          <p:cNvSpPr>
            <a:spLocks noChangeArrowheads="1"/>
          </p:cNvSpPr>
          <p:nvPr/>
        </p:nvSpPr>
        <p:spPr bwMode="auto">
          <a:xfrm>
            <a:off x="276744" y="4094182"/>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0245" name="Picture 5" descr="IMG_0072_NEW_0001 — копия — копия — копи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055" y="4052838"/>
            <a:ext cx="1929618" cy="1903184"/>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696" y="5128896"/>
            <a:ext cx="1944216" cy="155922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par>
                                <p:cTn id="11" presetID="6" presetClass="entr" presetSubtype="16" fill="hold" nodeType="withEffect">
                                  <p:stCondLst>
                                    <p:cond delay="0"/>
                                  </p:stCondLst>
                                  <p:childTnLst>
                                    <p:set>
                                      <p:cBhvr>
                                        <p:cTn id="12" dur="1" fill="hold">
                                          <p:stCondLst>
                                            <p:cond delay="0"/>
                                          </p:stCondLst>
                                        </p:cTn>
                                        <p:tgtEl>
                                          <p:spTgt spid="10244"/>
                                        </p:tgtEl>
                                        <p:attrNameLst>
                                          <p:attrName>style.visibility</p:attrName>
                                        </p:attrNameLst>
                                      </p:cBhvr>
                                      <p:to>
                                        <p:strVal val="visible"/>
                                      </p:to>
                                    </p:set>
                                    <p:animEffect transition="in" filter="circle(in)">
                                      <p:cBhvr>
                                        <p:cTn id="13" dur="2000"/>
                                        <p:tgtEl>
                                          <p:spTgt spid="1024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par>
                                <p:cTn id="19" presetID="6" presetClass="entr" presetSubtype="16" fill="hold"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in)">
                                      <p:cBhvr>
                                        <p:cTn id="21" dur="2000"/>
                                        <p:tgtEl>
                                          <p:spTgt spid="6"/>
                                        </p:tgtEl>
                                      </p:cBhvr>
                                    </p:animEffect>
                                  </p:childTnLst>
                                </p:cTn>
                              </p:par>
                              <p:par>
                                <p:cTn id="22" presetID="6" presetClass="entr" presetSubtype="16" fill="hold" nodeType="withEffect">
                                  <p:stCondLst>
                                    <p:cond delay="0"/>
                                  </p:stCondLst>
                                  <p:childTnLst>
                                    <p:set>
                                      <p:cBhvr>
                                        <p:cTn id="23" dur="1" fill="hold">
                                          <p:stCondLst>
                                            <p:cond delay="0"/>
                                          </p:stCondLst>
                                        </p:cTn>
                                        <p:tgtEl>
                                          <p:spTgt spid="10245"/>
                                        </p:tgtEl>
                                        <p:attrNameLst>
                                          <p:attrName>style.visibility</p:attrName>
                                        </p:attrNameLst>
                                      </p:cBhvr>
                                      <p:to>
                                        <p:strVal val="visible"/>
                                      </p:to>
                                    </p:set>
                                    <p:animEffect transition="in" filter="circle(in)">
                                      <p:cBhvr>
                                        <p:cTn id="24" dur="2000"/>
                                        <p:tgtEl>
                                          <p:spTgt spid="102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4"/>
          <p:cNvSpPr>
            <a:spLocks noGrp="1"/>
          </p:cNvSpPr>
          <p:nvPr>
            <p:ph idx="1"/>
          </p:nvPr>
        </p:nvSpPr>
        <p:spPr>
          <a:xfrm>
            <a:off x="251520" y="260648"/>
            <a:ext cx="3960440" cy="2606343"/>
          </a:xfrm>
        </p:spPr>
        <p:txBody>
          <a:bodyPr/>
          <a:lstStyle/>
          <a:p>
            <a:r>
              <a:rPr lang="uk-UA" sz="1800" b="1" u="sng" dirty="0">
                <a:solidFill>
                  <a:srgbClr val="214B37"/>
                </a:solidFill>
                <a:latin typeface="+mn-lt"/>
              </a:rPr>
              <a:t>Анафаза</a:t>
            </a:r>
            <a:r>
              <a:rPr lang="uk-UA" sz="1800" u="sng" dirty="0">
                <a:latin typeface="+mn-lt"/>
              </a:rPr>
              <a:t>.</a:t>
            </a:r>
            <a:r>
              <a:rPr lang="uk-UA" sz="1800" dirty="0">
                <a:latin typeface="+mn-lt"/>
              </a:rPr>
              <a:t> </a:t>
            </a:r>
            <a:r>
              <a:rPr lang="uk-UA" sz="1800" dirty="0" err="1" smtClean="0">
                <a:latin typeface="+mn-lt"/>
              </a:rPr>
              <a:t>Хроматини</a:t>
            </a:r>
            <a:r>
              <a:rPr lang="uk-UA" sz="1800" dirty="0" smtClean="0">
                <a:latin typeface="+mn-lt"/>
              </a:rPr>
              <a:t> </a:t>
            </a:r>
            <a:r>
              <a:rPr lang="uk-UA" sz="1800" dirty="0">
                <a:latin typeface="+mn-lt"/>
              </a:rPr>
              <a:t>кожної хромосоми розходяться. Нитки веретена вкорочуються, що сприяє розходженню </a:t>
            </a:r>
            <a:r>
              <a:rPr lang="uk-UA" sz="1800" dirty="0" err="1">
                <a:latin typeface="+mn-lt"/>
              </a:rPr>
              <a:t>хроматид</a:t>
            </a:r>
            <a:r>
              <a:rPr lang="uk-UA" sz="1800" dirty="0">
                <a:latin typeface="+mn-lt"/>
              </a:rPr>
              <a:t> та руху дочірніх хромосом в протилежні сторони. На кінець </a:t>
            </a:r>
            <a:r>
              <a:rPr lang="uk-UA" sz="1800" dirty="0" smtClean="0">
                <a:latin typeface="+mn-lt"/>
              </a:rPr>
              <a:t>фази </a:t>
            </a:r>
            <a:r>
              <a:rPr lang="uk-UA" sz="1800" dirty="0">
                <a:latin typeface="+mn-lt"/>
              </a:rPr>
              <a:t>дочірні хромосоми розділяються і рухаються до протилежних полюсів.</a:t>
            </a:r>
            <a:endParaRPr lang="ru-RU" sz="1800" dirty="0">
              <a:latin typeface="+mn-lt"/>
            </a:endParaRPr>
          </a:p>
        </p:txBody>
      </p:sp>
      <p:pic>
        <p:nvPicPr>
          <p:cNvPr id="12295" name="Picture 7" descr="IMG_0072_NEW_0001 — копия — копия"/>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14766"/>
            <a:ext cx="1842648" cy="1842648"/>
          </a:xfrm>
          <a:prstGeom prst="rect">
            <a:avLst/>
          </a:prstGeom>
          <a:noFill/>
          <a:extLst>
            <a:ext uri="{909E8E84-426E-40DD-AFC4-6F175D3DCCD1}">
              <a14:hiddenFill xmlns:a14="http://schemas.microsoft.com/office/drawing/2010/main">
                <a:solidFill>
                  <a:srgbClr val="FFFFFF"/>
                </a:solidFill>
              </a14:hiddenFill>
            </a:ext>
          </a:ex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1960" y="1144223"/>
            <a:ext cx="2088232" cy="1731104"/>
          </a:xfrm>
          <a:prstGeom prst="rect">
            <a:avLst/>
          </a:prstGeom>
        </p:spPr>
      </p:pic>
      <p:sp>
        <p:nvSpPr>
          <p:cNvPr id="13" name="Номер слайда 4"/>
          <p:cNvSpPr>
            <a:spLocks noGrp="1"/>
          </p:cNvSpPr>
          <p:nvPr>
            <p:ph type="sldNum" sz="quarter" idx="12"/>
          </p:nvPr>
        </p:nvSpPr>
        <p:spPr>
          <a:xfrm>
            <a:off x="7884368" y="17447"/>
            <a:ext cx="628650" cy="611186"/>
          </a:xfrm>
        </p:spPr>
        <p:txBody>
          <a:bodyPr/>
          <a:lstStyle/>
          <a:p>
            <a:pPr>
              <a:defRPr/>
            </a:pPr>
            <a:r>
              <a:rPr lang="uk-UA" dirty="0" smtClean="0">
                <a:solidFill>
                  <a:srgbClr val="FFFF00"/>
                </a:solidFill>
                <a:effectLst>
                  <a:outerShdw blurRad="38100" dist="38100" dir="2700000" algn="tl">
                    <a:srgbClr val="000000">
                      <a:alpha val="43137"/>
                    </a:srgbClr>
                  </a:outerShdw>
                </a:effectLst>
              </a:rPr>
              <a:t>13</a:t>
            </a:r>
            <a:endParaRPr lang="uk-UA" dirty="0">
              <a:solidFill>
                <a:srgbClr val="FFFF00"/>
              </a:solidFill>
              <a:effectLst>
                <a:outerShdw blurRad="38100" dist="38100" dir="2700000" algn="tl">
                  <a:srgbClr val="000000">
                    <a:alpha val="43137"/>
                  </a:srgbClr>
                </a:outerShdw>
              </a:effectLst>
            </a:endParaRPr>
          </a:p>
        </p:txBody>
      </p:sp>
      <p:sp>
        <p:nvSpPr>
          <p:cNvPr id="14" name="Объект 4"/>
          <p:cNvSpPr txBox="1">
            <a:spLocks/>
          </p:cNvSpPr>
          <p:nvPr/>
        </p:nvSpPr>
        <p:spPr bwMode="auto">
          <a:xfrm>
            <a:off x="4211960" y="3124588"/>
            <a:ext cx="4785307" cy="34054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ts val="1000"/>
              </a:spcBef>
              <a:spcAft>
                <a:spcPct val="0"/>
              </a:spcAft>
              <a:buClr>
                <a:srgbClr val="F7F5F7"/>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F7F5F7"/>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F7F5F7"/>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F7F5F7"/>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F7F5F7"/>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eaLnBrk="1" hangingPunct="1"/>
            <a:r>
              <a:rPr lang="uk-UA" sz="1800" b="1" u="sng" dirty="0">
                <a:solidFill>
                  <a:srgbClr val="214B37"/>
                </a:solidFill>
              </a:rPr>
              <a:t>Телофаза.</a:t>
            </a:r>
            <a:r>
              <a:rPr lang="uk-UA" sz="1800" dirty="0"/>
              <a:t> </a:t>
            </a:r>
            <a:r>
              <a:rPr lang="uk-UA" sz="1800" dirty="0" smtClean="0"/>
              <a:t>Завершується </a:t>
            </a:r>
            <a:r>
              <a:rPr lang="uk-UA" sz="1800" dirty="0"/>
              <a:t>формування та відособлення </a:t>
            </a:r>
            <a:r>
              <a:rPr lang="uk-UA" sz="1800" dirty="0" smtClean="0"/>
              <a:t>двох </a:t>
            </a:r>
            <a:r>
              <a:rPr lang="uk-UA" sz="1800" dirty="0"/>
              <a:t>груп хромосом, </a:t>
            </a:r>
            <a:r>
              <a:rPr lang="uk-UA" sz="1800" dirty="0" smtClean="0"/>
              <a:t>навколо </a:t>
            </a:r>
            <a:r>
              <a:rPr lang="uk-UA" sz="1800" dirty="0"/>
              <a:t>кожної з</a:t>
            </a:r>
            <a:r>
              <a:rPr lang="ru-RU" sz="1800" dirty="0"/>
              <a:t>’</a:t>
            </a:r>
            <a:r>
              <a:rPr lang="uk-UA" sz="1800" dirty="0"/>
              <a:t>являється </a:t>
            </a:r>
            <a:r>
              <a:rPr lang="uk-UA" sz="1800" dirty="0" smtClean="0"/>
              <a:t>ядерна </a:t>
            </a:r>
            <a:r>
              <a:rPr lang="uk-UA" sz="1800" dirty="0"/>
              <a:t>оболонка. Апарат веретена зникає, хромосоми перестають бути видимими, з</a:t>
            </a:r>
            <a:r>
              <a:rPr lang="ru-RU" sz="1800" dirty="0"/>
              <a:t>’</a:t>
            </a:r>
            <a:r>
              <a:rPr lang="uk-UA" sz="1800" dirty="0"/>
              <a:t>являються ядерця. Закінчується формування </a:t>
            </a:r>
            <a:r>
              <a:rPr lang="uk-UA" sz="1800" dirty="0" smtClean="0"/>
              <a:t>серединної пластинки. </a:t>
            </a:r>
            <a:r>
              <a:rPr lang="uk-UA" sz="1800" dirty="0"/>
              <a:t>Мітоз закінчено і два дочірні ядра вступають  в інтерфазу</a:t>
            </a:r>
            <a:r>
              <a:rPr lang="uk-UA" sz="1800" dirty="0" smtClean="0"/>
              <a:t>. </a:t>
            </a:r>
            <a:r>
              <a:rPr lang="uk-UA" sz="1800" dirty="0"/>
              <a:t>Відразу за поділом ядра ділиться цитоплазма (</a:t>
            </a:r>
            <a:r>
              <a:rPr lang="uk-UA" sz="1800" dirty="0" err="1"/>
              <a:t>цитокінез</a:t>
            </a:r>
            <a:r>
              <a:rPr lang="uk-UA" sz="1800" dirty="0"/>
              <a:t>), відновлюється клітинна стінка і формуються дві дочірні клітини.</a:t>
            </a:r>
            <a:endParaRPr lang="ru-RU" sz="1800" dirty="0">
              <a:latin typeface="+mn-lt"/>
            </a:endParaRPr>
          </a:p>
        </p:txBody>
      </p:sp>
      <p:sp>
        <p:nvSpPr>
          <p:cNvPr id="9" name="Rectangle 10"/>
          <p:cNvSpPr>
            <a:spLocks noChangeArrowheads="1"/>
          </p:cNvSpPr>
          <p:nvPr/>
        </p:nvSpPr>
        <p:spPr bwMode="auto">
          <a:xfrm>
            <a:off x="267228" y="31409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a:p>
        </p:txBody>
      </p:sp>
      <p:pic>
        <p:nvPicPr>
          <p:cNvPr id="12297" name="Picture 9" descr="IMG_0072_NEW_0001 — копия"/>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3267468"/>
            <a:ext cx="1900517" cy="1873749"/>
          </a:xfrm>
          <a:prstGeom prst="rect">
            <a:avLst/>
          </a:prstGeom>
          <a:noFill/>
          <a:extLst>
            <a:ext uri="{909E8E84-426E-40DD-AFC4-6F175D3DCCD1}">
              <a14:hiddenFill xmlns:a14="http://schemas.microsoft.com/office/drawing/2010/main">
                <a:solidFill>
                  <a:srgbClr val="FFFFFF"/>
                </a:solidFill>
              </a14:hiddenFill>
            </a:ext>
          </a:extLst>
        </p:spPr>
      </p:pic>
      <p:pic>
        <p:nvPicPr>
          <p:cNvPr id="10" name="Рисунок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26023" y="4308143"/>
            <a:ext cx="2241921" cy="19478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circle(in)">
                                      <p:cBhvr>
                                        <p:cTn id="7" dur="2000"/>
                                        <p:tgtEl>
                                          <p:spTgt spid="5">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nodeType="withEffect">
                                  <p:stCondLst>
                                    <p:cond delay="0"/>
                                  </p:stCondLst>
                                  <p:childTnLst>
                                    <p:set>
                                      <p:cBhvr>
                                        <p:cTn id="12" dur="1" fill="hold">
                                          <p:stCondLst>
                                            <p:cond delay="0"/>
                                          </p:stCondLst>
                                        </p:cTn>
                                        <p:tgtEl>
                                          <p:spTgt spid="12295"/>
                                        </p:tgtEl>
                                        <p:attrNameLst>
                                          <p:attrName>style.visibility</p:attrName>
                                        </p:attrNameLst>
                                      </p:cBhvr>
                                      <p:to>
                                        <p:strVal val="visible"/>
                                      </p:to>
                                    </p:set>
                                    <p:animEffect transition="in" filter="circle(in)">
                                      <p:cBhvr>
                                        <p:cTn id="13" dur="2000"/>
                                        <p:tgtEl>
                                          <p:spTgt spid="12295"/>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2297"/>
                                        </p:tgtEl>
                                        <p:attrNameLst>
                                          <p:attrName>style.visibility</p:attrName>
                                        </p:attrNameLst>
                                      </p:cBhvr>
                                      <p:to>
                                        <p:strVal val="visible"/>
                                      </p:to>
                                    </p:set>
                                    <p:animEffect transition="in" filter="circle(in)">
                                      <p:cBhvr>
                                        <p:cTn id="18" dur="2000"/>
                                        <p:tgtEl>
                                          <p:spTgt spid="12297"/>
                                        </p:tgtEl>
                                      </p:cBhvr>
                                    </p:animEffect>
                                  </p:childTnLst>
                                </p:cTn>
                              </p:par>
                              <p:par>
                                <p:cTn id="19" presetID="6" presetClass="entr" presetSubtype="16"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circle(in)">
                                      <p:cBhvr>
                                        <p:cTn id="21" dur="2000"/>
                                        <p:tgtEl>
                                          <p:spTgt spid="10"/>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267744" y="2240866"/>
            <a:ext cx="6624736" cy="4212469"/>
          </a:xfrm>
        </p:spPr>
        <p:txBody>
          <a:bodyPr/>
          <a:lstStyle/>
          <a:p>
            <a:r>
              <a:rPr lang="uk-UA" sz="1700" dirty="0">
                <a:latin typeface="+mn-lt"/>
              </a:rPr>
              <a:t>густа цитоплазма з добре розвиненою ендоплазматичною </a:t>
            </a:r>
            <a:r>
              <a:rPr lang="uk-UA" sz="1700" dirty="0" smtClean="0">
                <a:latin typeface="+mn-lt"/>
              </a:rPr>
              <a:t>сіткою;</a:t>
            </a:r>
          </a:p>
          <a:p>
            <a:r>
              <a:rPr lang="uk-UA" sz="1700" dirty="0" smtClean="0">
                <a:latin typeface="+mn-lt"/>
              </a:rPr>
              <a:t>дрібні </a:t>
            </a:r>
            <a:r>
              <a:rPr lang="uk-UA" sz="1700" dirty="0">
                <a:latin typeface="+mn-lt"/>
              </a:rPr>
              <a:t>вакуолі; </a:t>
            </a:r>
            <a:endParaRPr lang="uk-UA" sz="1700" dirty="0" smtClean="0">
              <a:latin typeface="+mn-lt"/>
            </a:endParaRPr>
          </a:p>
          <a:p>
            <a:r>
              <a:rPr lang="uk-UA" sz="1700" dirty="0" smtClean="0">
                <a:latin typeface="+mn-lt"/>
              </a:rPr>
              <a:t>велика </a:t>
            </a:r>
            <a:r>
              <a:rPr lang="uk-UA" sz="1700" dirty="0">
                <a:latin typeface="+mn-lt"/>
              </a:rPr>
              <a:t>кількість рибосом, багато з яких вільно розташовані в </a:t>
            </a:r>
            <a:r>
              <a:rPr lang="uk-UA" sz="1700" dirty="0" smtClean="0">
                <a:latin typeface="+mn-lt"/>
              </a:rPr>
              <a:t>цитоплазмі;</a:t>
            </a:r>
          </a:p>
          <a:p>
            <a:r>
              <a:rPr lang="uk-UA" sz="1700" dirty="0" smtClean="0">
                <a:latin typeface="+mn-lt"/>
              </a:rPr>
              <a:t>мітохондрії </a:t>
            </a:r>
            <a:r>
              <a:rPr lang="uk-UA" sz="1700" dirty="0">
                <a:latin typeface="+mn-lt"/>
              </a:rPr>
              <a:t>численні, але дрібні, з малорозвиненими </a:t>
            </a:r>
            <a:r>
              <a:rPr lang="uk-UA" sz="1700" dirty="0" err="1">
                <a:latin typeface="+mn-lt"/>
              </a:rPr>
              <a:t>кристами</a:t>
            </a:r>
            <a:r>
              <a:rPr lang="uk-UA" sz="1700" dirty="0">
                <a:latin typeface="+mn-lt"/>
              </a:rPr>
              <a:t> та щільним </a:t>
            </a:r>
            <a:r>
              <a:rPr lang="uk-UA" sz="1700" dirty="0" err="1" smtClean="0">
                <a:latin typeface="+mn-lt"/>
              </a:rPr>
              <a:t>матриксом</a:t>
            </a:r>
            <a:r>
              <a:rPr lang="uk-UA" sz="1700" dirty="0" smtClean="0">
                <a:latin typeface="+mn-lt"/>
              </a:rPr>
              <a:t>; </a:t>
            </a:r>
          </a:p>
          <a:p>
            <a:r>
              <a:rPr lang="uk-UA" sz="1700" dirty="0" smtClean="0">
                <a:latin typeface="+mn-lt"/>
              </a:rPr>
              <a:t>наявні </a:t>
            </a:r>
            <a:r>
              <a:rPr lang="uk-UA" sz="1700" dirty="0" err="1">
                <a:latin typeface="+mn-lt"/>
              </a:rPr>
              <a:t>пропластиди</a:t>
            </a:r>
            <a:r>
              <a:rPr lang="uk-UA" sz="1700" dirty="0">
                <a:latin typeface="+mn-lt"/>
              </a:rPr>
              <a:t> та </a:t>
            </a:r>
            <a:r>
              <a:rPr lang="uk-UA" sz="1700" dirty="0" err="1" smtClean="0">
                <a:latin typeface="+mn-lt"/>
              </a:rPr>
              <a:t>проміхохондрії</a:t>
            </a:r>
            <a:r>
              <a:rPr lang="uk-UA" sz="1700" dirty="0" smtClean="0">
                <a:latin typeface="+mn-lt"/>
              </a:rPr>
              <a:t>;</a:t>
            </a:r>
          </a:p>
          <a:p>
            <a:r>
              <a:rPr lang="uk-UA" sz="1700" dirty="0" smtClean="0">
                <a:latin typeface="+mn-lt"/>
              </a:rPr>
              <a:t>ядро невелике, зі </a:t>
            </a:r>
            <a:r>
              <a:rPr lang="uk-UA" sz="1700" dirty="0">
                <a:latin typeface="+mn-lt"/>
              </a:rPr>
              <a:t>значним </a:t>
            </a:r>
            <a:r>
              <a:rPr lang="uk-UA" sz="1700" dirty="0" smtClean="0">
                <a:latin typeface="+mn-lt"/>
              </a:rPr>
              <a:t>ядерцем, </a:t>
            </a:r>
            <a:r>
              <a:rPr lang="uk-UA" sz="1700" dirty="0" err="1" smtClean="0">
                <a:latin typeface="+mn-lt"/>
              </a:rPr>
              <a:t>нуклеоплазма</a:t>
            </a:r>
            <a:r>
              <a:rPr lang="uk-UA" sz="1700" dirty="0" smtClean="0">
                <a:latin typeface="+mn-lt"/>
              </a:rPr>
              <a:t> </a:t>
            </a:r>
            <a:r>
              <a:rPr lang="uk-UA" sz="1700" dirty="0">
                <a:latin typeface="+mn-lt"/>
              </a:rPr>
              <a:t>- -гомогенна, </a:t>
            </a:r>
            <a:r>
              <a:rPr lang="uk-UA" sz="1700" dirty="0" smtClean="0">
                <a:latin typeface="+mn-lt"/>
              </a:rPr>
              <a:t>дрібнозерниста, хроматин </a:t>
            </a:r>
            <a:r>
              <a:rPr lang="uk-UA" sz="1700" dirty="0">
                <a:latin typeface="+mn-lt"/>
              </a:rPr>
              <a:t>у вигляді ниток та </a:t>
            </a:r>
            <a:r>
              <a:rPr lang="uk-UA" sz="1700" dirty="0" smtClean="0">
                <a:latin typeface="+mn-lt"/>
              </a:rPr>
              <a:t>грудочок;</a:t>
            </a:r>
          </a:p>
          <a:p>
            <a:r>
              <a:rPr lang="uk-UA" sz="1700" dirty="0" smtClean="0">
                <a:latin typeface="+mn-lt"/>
              </a:rPr>
              <a:t>первинна </a:t>
            </a:r>
            <a:r>
              <a:rPr lang="uk-UA" sz="1700" dirty="0">
                <a:latin typeface="+mn-lt"/>
              </a:rPr>
              <a:t>клітинна оболонка тонка, пронизана плазмодесмами.</a:t>
            </a:r>
            <a:endParaRPr lang="ru-RU" sz="1700" dirty="0">
              <a:latin typeface="+mn-lt"/>
            </a:endParaRPr>
          </a:p>
        </p:txBody>
      </p:sp>
      <p:sp>
        <p:nvSpPr>
          <p:cNvPr id="4" name="Заголовок 1"/>
          <p:cNvSpPr txBox="1">
            <a:spLocks/>
          </p:cNvSpPr>
          <p:nvPr/>
        </p:nvSpPr>
        <p:spPr>
          <a:xfrm>
            <a:off x="323528" y="332656"/>
            <a:ext cx="7344816" cy="1368151"/>
          </a:xfrm>
          <a:prstGeom prst="rect">
            <a:avLst/>
          </a:prstGeom>
        </p:spPr>
        <p:txBody>
          <a:bodyPr/>
          <a:lstStyle>
            <a:lvl1pPr algn="l" defTabSz="457200" rtl="0" fontAlgn="base">
              <a:spcBef>
                <a:spcPct val="0"/>
              </a:spcBef>
              <a:spcAft>
                <a:spcPct val="0"/>
              </a:spcAft>
              <a:defRPr sz="4200" kern="1200">
                <a:solidFill>
                  <a:schemeClr val="tx2"/>
                </a:solidFill>
                <a:latin typeface="+mj-lt"/>
                <a:ea typeface="+mj-ea"/>
                <a:cs typeface="+mj-cs"/>
              </a:defRPr>
            </a:lvl1pPr>
            <a:lvl2pPr algn="l" defTabSz="457200" rtl="0" fontAlgn="base">
              <a:spcBef>
                <a:spcPct val="0"/>
              </a:spcBef>
              <a:spcAft>
                <a:spcPct val="0"/>
              </a:spcAft>
              <a:defRPr sz="4200">
                <a:solidFill>
                  <a:schemeClr val="tx2"/>
                </a:solidFill>
                <a:latin typeface="Arial" panose="020B0604020202020204" pitchFamily="34" charset="0"/>
              </a:defRPr>
            </a:lvl2pPr>
            <a:lvl3pPr algn="l" defTabSz="457200" rtl="0" fontAlgn="base">
              <a:spcBef>
                <a:spcPct val="0"/>
              </a:spcBef>
              <a:spcAft>
                <a:spcPct val="0"/>
              </a:spcAft>
              <a:defRPr sz="4200">
                <a:solidFill>
                  <a:schemeClr val="tx2"/>
                </a:solidFill>
                <a:latin typeface="Arial" panose="020B0604020202020204" pitchFamily="34" charset="0"/>
              </a:defRPr>
            </a:lvl3pPr>
            <a:lvl4pPr algn="l" defTabSz="457200" rtl="0" fontAlgn="base">
              <a:spcBef>
                <a:spcPct val="0"/>
              </a:spcBef>
              <a:spcAft>
                <a:spcPct val="0"/>
              </a:spcAft>
              <a:defRPr sz="4200">
                <a:solidFill>
                  <a:schemeClr val="tx2"/>
                </a:solidFill>
                <a:latin typeface="Arial" panose="020B0604020202020204" pitchFamily="34" charset="0"/>
              </a:defRPr>
            </a:lvl4pPr>
            <a:lvl5pPr algn="l" defTabSz="457200" rtl="0" fontAlgn="base">
              <a:spcBef>
                <a:spcPct val="0"/>
              </a:spcBef>
              <a:spcAft>
                <a:spcPct val="0"/>
              </a:spcAft>
              <a:defRPr sz="4200">
                <a:solidFill>
                  <a:schemeClr val="tx2"/>
                </a:solidFill>
                <a:latin typeface="Arial" panose="020B0604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hangingPunct="1"/>
            <a:r>
              <a:rPr lang="uk-UA" sz="2000" b="1" dirty="0" smtClean="0"/>
              <a:t>Між базовими фазами мітозу клітина меристеми проходить період </a:t>
            </a:r>
            <a:r>
              <a:rPr lang="uk-UA" sz="2000" b="1" i="1" dirty="0">
                <a:solidFill>
                  <a:srgbClr val="C00000"/>
                </a:solidFill>
                <a:effectLst>
                  <a:outerShdw blurRad="38100" dist="38100" dir="2700000" algn="tl">
                    <a:srgbClr val="000000">
                      <a:alpha val="43137"/>
                    </a:srgbClr>
                  </a:outerShdw>
                </a:effectLst>
              </a:rPr>
              <a:t>відновлювального росту</a:t>
            </a:r>
            <a:r>
              <a:rPr lang="uk-UA" sz="2000" b="1" dirty="0">
                <a:solidFill>
                  <a:srgbClr val="C00000"/>
                </a:solidFill>
                <a:effectLst>
                  <a:outerShdw blurRad="38100" dist="38100" dir="2700000" algn="tl">
                    <a:srgbClr val="000000">
                      <a:alpha val="43137"/>
                    </a:srgbClr>
                  </a:outerShdw>
                </a:effectLst>
              </a:rPr>
              <a:t> (</a:t>
            </a:r>
            <a:r>
              <a:rPr lang="uk-UA" sz="2000" b="1" dirty="0" smtClean="0">
                <a:solidFill>
                  <a:srgbClr val="C00000"/>
                </a:solidFill>
                <a:effectLst>
                  <a:outerShdw blurRad="38100" dist="38100" dir="2700000" algn="tl">
                    <a:srgbClr val="000000">
                      <a:alpha val="43137"/>
                    </a:srgbClr>
                  </a:outerShdw>
                </a:effectLst>
              </a:rPr>
              <a:t>інтерфази), </a:t>
            </a:r>
            <a:r>
              <a:rPr lang="uk-UA" sz="2000" b="1" dirty="0"/>
              <a:t>коли в клітинах подвоюється кількість ДНК, органел, поповнюється </a:t>
            </a:r>
            <a:r>
              <a:rPr lang="uk-UA" sz="2000" b="1" dirty="0" err="1"/>
              <a:t>обʼєм</a:t>
            </a:r>
            <a:r>
              <a:rPr lang="uk-UA" sz="2000" b="1" dirty="0"/>
              <a:t> цитоплазми</a:t>
            </a:r>
            <a:endParaRPr lang="ru-RU" sz="2000" b="1" dirty="0"/>
          </a:p>
        </p:txBody>
      </p:sp>
      <p:sp>
        <p:nvSpPr>
          <p:cNvPr id="6" name="Заголовок 1"/>
          <p:cNvSpPr txBox="1">
            <a:spLocks/>
          </p:cNvSpPr>
          <p:nvPr/>
        </p:nvSpPr>
        <p:spPr>
          <a:xfrm>
            <a:off x="2671143" y="1736811"/>
            <a:ext cx="6048672" cy="504056"/>
          </a:xfrm>
          <a:prstGeom prst="rect">
            <a:avLst/>
          </a:prstGeom>
          <a:effectLst>
            <a:outerShdw blurRad="50800" dist="50800" dir="5400000" sx="120000" sy="120000" algn="ctr" rotWithShape="0">
              <a:srgbClr val="FFFF00"/>
            </a:outerShdw>
          </a:effectLst>
        </p:spPr>
        <p:txBody>
          <a:bodyPr/>
          <a:lstStyle>
            <a:lvl1pPr algn="l" defTabSz="457200" rtl="0" fontAlgn="base">
              <a:spcBef>
                <a:spcPct val="0"/>
              </a:spcBef>
              <a:spcAft>
                <a:spcPct val="0"/>
              </a:spcAft>
              <a:defRPr sz="4200" kern="1200">
                <a:solidFill>
                  <a:schemeClr val="tx2"/>
                </a:solidFill>
                <a:latin typeface="+mj-lt"/>
                <a:ea typeface="+mj-ea"/>
                <a:cs typeface="+mj-cs"/>
              </a:defRPr>
            </a:lvl1pPr>
            <a:lvl2pPr algn="l" defTabSz="457200" rtl="0" fontAlgn="base">
              <a:spcBef>
                <a:spcPct val="0"/>
              </a:spcBef>
              <a:spcAft>
                <a:spcPct val="0"/>
              </a:spcAft>
              <a:defRPr sz="4200">
                <a:solidFill>
                  <a:schemeClr val="tx2"/>
                </a:solidFill>
                <a:latin typeface="Arial" panose="020B0604020202020204" pitchFamily="34" charset="0"/>
              </a:defRPr>
            </a:lvl2pPr>
            <a:lvl3pPr algn="l" defTabSz="457200" rtl="0" fontAlgn="base">
              <a:spcBef>
                <a:spcPct val="0"/>
              </a:spcBef>
              <a:spcAft>
                <a:spcPct val="0"/>
              </a:spcAft>
              <a:defRPr sz="4200">
                <a:solidFill>
                  <a:schemeClr val="tx2"/>
                </a:solidFill>
                <a:latin typeface="Arial" panose="020B0604020202020204" pitchFamily="34" charset="0"/>
              </a:defRPr>
            </a:lvl3pPr>
            <a:lvl4pPr algn="l" defTabSz="457200" rtl="0" fontAlgn="base">
              <a:spcBef>
                <a:spcPct val="0"/>
              </a:spcBef>
              <a:spcAft>
                <a:spcPct val="0"/>
              </a:spcAft>
              <a:defRPr sz="4200">
                <a:solidFill>
                  <a:schemeClr val="tx2"/>
                </a:solidFill>
                <a:latin typeface="Arial" panose="020B0604020202020204" pitchFamily="34" charset="0"/>
              </a:defRPr>
            </a:lvl4pPr>
            <a:lvl5pPr algn="l" defTabSz="457200" rtl="0" fontAlgn="base">
              <a:spcBef>
                <a:spcPct val="0"/>
              </a:spcBef>
              <a:spcAft>
                <a:spcPct val="0"/>
              </a:spcAft>
              <a:defRPr sz="4200">
                <a:solidFill>
                  <a:schemeClr val="tx2"/>
                </a:solidFill>
                <a:latin typeface="Arial" panose="020B0604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hangingPunct="1"/>
            <a:r>
              <a:rPr lang="uk-UA" sz="1800" b="1" dirty="0" smtClean="0">
                <a:solidFill>
                  <a:srgbClr val="373600"/>
                </a:solidFill>
                <a:effectLst>
                  <a:outerShdw blurRad="38100" dist="38100" dir="2700000" algn="tl">
                    <a:srgbClr val="000000">
                      <a:alpha val="43137"/>
                    </a:srgbClr>
                  </a:outerShdw>
                </a:effectLst>
              </a:rPr>
              <a:t>Структурні особливості </a:t>
            </a:r>
            <a:r>
              <a:rPr lang="uk-UA" sz="1800" b="1" dirty="0" err="1" smtClean="0">
                <a:solidFill>
                  <a:srgbClr val="373600"/>
                </a:solidFill>
                <a:effectLst>
                  <a:outerShdw blurRad="38100" dist="38100" dir="2700000" algn="tl">
                    <a:srgbClr val="000000">
                      <a:alpha val="43137"/>
                    </a:srgbClr>
                  </a:outerShdw>
                </a:effectLst>
              </a:rPr>
              <a:t>інтерфазних</a:t>
            </a:r>
            <a:r>
              <a:rPr lang="uk-UA" sz="1800" b="1" dirty="0" smtClean="0">
                <a:solidFill>
                  <a:srgbClr val="373600"/>
                </a:solidFill>
                <a:effectLst>
                  <a:outerShdw blurRad="38100" dist="38100" dir="2700000" algn="tl">
                    <a:srgbClr val="000000">
                      <a:alpha val="43137"/>
                    </a:srgbClr>
                  </a:outerShdw>
                </a:effectLst>
              </a:rPr>
              <a:t> клітин</a:t>
            </a:r>
            <a:endParaRPr lang="ru-RU" sz="1800" b="1" dirty="0">
              <a:solidFill>
                <a:srgbClr val="373600"/>
              </a:solidFill>
              <a:effectLst>
                <a:outerShdw blurRad="38100" dist="38100" dir="2700000" algn="tl">
                  <a:srgbClr val="000000">
                    <a:alpha val="43137"/>
                  </a:srgbClr>
                </a:outerShdw>
              </a:effectLst>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05" y="3137425"/>
            <a:ext cx="1676400" cy="2419350"/>
          </a:xfrm>
          <a:prstGeom prst="rect">
            <a:avLst/>
          </a:prstGeom>
        </p:spPr>
      </p:pic>
      <p:sp>
        <p:nvSpPr>
          <p:cNvPr id="8" name="Номер слайда 4"/>
          <p:cNvSpPr>
            <a:spLocks noGrp="1"/>
          </p:cNvSpPr>
          <p:nvPr>
            <p:ph type="sldNum" sz="quarter" idx="12"/>
          </p:nvPr>
        </p:nvSpPr>
        <p:spPr>
          <a:xfrm>
            <a:off x="7884368" y="17447"/>
            <a:ext cx="628650" cy="611186"/>
          </a:xfrm>
        </p:spPr>
        <p:txBody>
          <a:bodyPr/>
          <a:lstStyle/>
          <a:p>
            <a:pPr>
              <a:defRPr/>
            </a:pPr>
            <a:r>
              <a:rPr lang="uk-UA" dirty="0" smtClean="0">
                <a:solidFill>
                  <a:srgbClr val="FFFF00"/>
                </a:solidFill>
                <a:effectLst>
                  <a:outerShdw blurRad="38100" dist="38100" dir="2700000" algn="tl">
                    <a:srgbClr val="000000">
                      <a:alpha val="43137"/>
                    </a:srgbClr>
                  </a:outerShdw>
                </a:effectLst>
              </a:rPr>
              <a:t>14</a:t>
            </a:r>
            <a:endParaRPr lang="uk-UA"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2053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circle(in)">
                                      <p:cBhvr>
                                        <p:cTn id="11" dur="2000"/>
                                        <p:tgtEl>
                                          <p:spTgt spid="3">
                                            <p:txEl>
                                              <p:pRg st="0" end="0"/>
                                            </p:txEl>
                                          </p:spTgt>
                                        </p:tgtEl>
                                      </p:cBhvr>
                                    </p:animEffect>
                                  </p:childTnLst>
                                </p:cTn>
                              </p:par>
                            </p:childTnLst>
                          </p:cTn>
                        </p:par>
                        <p:par>
                          <p:cTn id="12" fill="hold">
                            <p:stCondLst>
                              <p:cond delay="4000"/>
                            </p:stCondLst>
                            <p:childTnLst>
                              <p:par>
                                <p:cTn id="13" presetID="6" presetClass="entr" presetSubtype="16" fill="hold" nodeType="after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par>
                          <p:cTn id="16" fill="hold">
                            <p:stCondLst>
                              <p:cond delay="6000"/>
                            </p:stCondLst>
                            <p:childTnLst>
                              <p:par>
                                <p:cTn id="17" presetID="6" presetClass="entr" presetSubtype="16" fill="hold" nodeType="after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circle(in)">
                                      <p:cBhvr>
                                        <p:cTn id="19" dur="2000"/>
                                        <p:tgtEl>
                                          <p:spTgt spid="3">
                                            <p:txEl>
                                              <p:pRg st="2" end="2"/>
                                            </p:txEl>
                                          </p:spTgt>
                                        </p:tgtEl>
                                      </p:cBhvr>
                                    </p:animEffect>
                                  </p:childTnLst>
                                </p:cTn>
                              </p:par>
                            </p:childTnLst>
                          </p:cTn>
                        </p:par>
                        <p:par>
                          <p:cTn id="20" fill="hold">
                            <p:stCondLst>
                              <p:cond delay="8000"/>
                            </p:stCondLst>
                            <p:childTnLst>
                              <p:par>
                                <p:cTn id="21" presetID="6" presetClass="entr" presetSubtype="16" fill="hold" nodeType="after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animEffect transition="in" filter="circle(in)">
                                      <p:cBhvr>
                                        <p:cTn id="23" dur="2000"/>
                                        <p:tgtEl>
                                          <p:spTgt spid="3">
                                            <p:txEl>
                                              <p:pRg st="3" end="3"/>
                                            </p:txEl>
                                          </p:spTgt>
                                        </p:tgtEl>
                                      </p:cBhvr>
                                    </p:animEffect>
                                  </p:childTnLst>
                                </p:cTn>
                              </p:par>
                            </p:childTnLst>
                          </p:cTn>
                        </p:par>
                        <p:par>
                          <p:cTn id="24" fill="hold">
                            <p:stCondLst>
                              <p:cond delay="10000"/>
                            </p:stCondLst>
                            <p:childTnLst>
                              <p:par>
                                <p:cTn id="25" presetID="6" presetClass="entr" presetSubtype="16" fill="hold" nodeType="after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par>
                          <p:cTn id="28" fill="hold">
                            <p:stCondLst>
                              <p:cond delay="12000"/>
                            </p:stCondLst>
                            <p:childTnLst>
                              <p:par>
                                <p:cTn id="29" presetID="6" presetClass="entr" presetSubtype="16" fill="hold" nodeType="after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circle(in)">
                                      <p:cBhvr>
                                        <p:cTn id="31" dur="2000"/>
                                        <p:tgtEl>
                                          <p:spTgt spid="3">
                                            <p:txEl>
                                              <p:pRg st="5" end="5"/>
                                            </p:txEl>
                                          </p:spTgt>
                                        </p:tgtEl>
                                      </p:cBhvr>
                                    </p:animEffect>
                                  </p:childTnLst>
                                </p:cTn>
                              </p:par>
                            </p:childTnLst>
                          </p:cTn>
                        </p:par>
                        <p:par>
                          <p:cTn id="32" fill="hold">
                            <p:stCondLst>
                              <p:cond delay="14000"/>
                            </p:stCondLst>
                            <p:childTnLst>
                              <p:par>
                                <p:cTn id="33" presetID="6" presetClass="entr" presetSubtype="16" fill="hold" nodeType="after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circle(in)">
                                      <p:cBhvr>
                                        <p:cTn id="35" dur="2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txBox="1">
            <a:spLocks/>
          </p:cNvSpPr>
          <p:nvPr/>
        </p:nvSpPr>
        <p:spPr>
          <a:xfrm>
            <a:off x="345107" y="188640"/>
            <a:ext cx="7344816" cy="1224136"/>
          </a:xfrm>
          <a:prstGeom prst="rect">
            <a:avLst/>
          </a:prstGeom>
        </p:spPr>
        <p:txBody>
          <a:bodyPr/>
          <a:lstStyle>
            <a:lvl1pPr algn="l" defTabSz="457200" rtl="0" fontAlgn="base">
              <a:spcBef>
                <a:spcPct val="0"/>
              </a:spcBef>
              <a:spcAft>
                <a:spcPct val="0"/>
              </a:spcAft>
              <a:defRPr sz="4200" kern="1200">
                <a:solidFill>
                  <a:schemeClr val="tx2"/>
                </a:solidFill>
                <a:latin typeface="+mj-lt"/>
                <a:ea typeface="+mj-ea"/>
                <a:cs typeface="+mj-cs"/>
              </a:defRPr>
            </a:lvl1pPr>
            <a:lvl2pPr algn="l" defTabSz="457200" rtl="0" fontAlgn="base">
              <a:spcBef>
                <a:spcPct val="0"/>
              </a:spcBef>
              <a:spcAft>
                <a:spcPct val="0"/>
              </a:spcAft>
              <a:defRPr sz="4200">
                <a:solidFill>
                  <a:schemeClr val="tx2"/>
                </a:solidFill>
                <a:latin typeface="Arial" panose="020B0604020202020204" pitchFamily="34" charset="0"/>
              </a:defRPr>
            </a:lvl2pPr>
            <a:lvl3pPr algn="l" defTabSz="457200" rtl="0" fontAlgn="base">
              <a:spcBef>
                <a:spcPct val="0"/>
              </a:spcBef>
              <a:spcAft>
                <a:spcPct val="0"/>
              </a:spcAft>
              <a:defRPr sz="4200">
                <a:solidFill>
                  <a:schemeClr val="tx2"/>
                </a:solidFill>
                <a:latin typeface="Arial" panose="020B0604020202020204" pitchFamily="34" charset="0"/>
              </a:defRPr>
            </a:lvl3pPr>
            <a:lvl4pPr algn="l" defTabSz="457200" rtl="0" fontAlgn="base">
              <a:spcBef>
                <a:spcPct val="0"/>
              </a:spcBef>
              <a:spcAft>
                <a:spcPct val="0"/>
              </a:spcAft>
              <a:defRPr sz="4200">
                <a:solidFill>
                  <a:schemeClr val="tx2"/>
                </a:solidFill>
                <a:latin typeface="Arial" panose="020B0604020202020204" pitchFamily="34" charset="0"/>
              </a:defRPr>
            </a:lvl4pPr>
            <a:lvl5pPr algn="l" defTabSz="457200" rtl="0" fontAlgn="base">
              <a:spcBef>
                <a:spcPct val="0"/>
              </a:spcBef>
              <a:spcAft>
                <a:spcPct val="0"/>
              </a:spcAft>
              <a:defRPr sz="4200">
                <a:solidFill>
                  <a:schemeClr val="tx2"/>
                </a:solidFill>
                <a:latin typeface="Arial" panose="020B0604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hangingPunct="1"/>
            <a:r>
              <a:rPr lang="uk-UA" sz="2400" dirty="0" smtClean="0">
                <a:solidFill>
                  <a:schemeClr val="accent5">
                    <a:lumMod val="50000"/>
                  </a:schemeClr>
                </a:solidFill>
                <a:latin typeface="Calibri" panose="020F0502020204030204" pitchFamily="34" charset="0"/>
              </a:rPr>
              <a:t>Далі клітини меристеми або повторно включаються в мітотичний цикл, або переходять до диференціації, утворюючи новий молодий орган. Переходом до даного процесу є ріст новоутвореної клітини шляхом </a:t>
            </a:r>
            <a:r>
              <a:rPr lang="uk-UA" sz="2400" b="1" i="1" dirty="0" smtClean="0">
                <a:solidFill>
                  <a:srgbClr val="FF0000"/>
                </a:solidFill>
                <a:effectLst>
                  <a:outerShdw blurRad="38100" dist="38100" dir="2700000" algn="tl">
                    <a:srgbClr val="000000">
                      <a:alpha val="43137"/>
                    </a:srgbClr>
                  </a:outerShdw>
                </a:effectLst>
                <a:latin typeface="Calibri" panose="020F0502020204030204" pitchFamily="34" charset="0"/>
              </a:rPr>
              <a:t>розтягування</a:t>
            </a:r>
            <a:endParaRPr lang="ru-RU" sz="2400" b="1" i="1" dirty="0">
              <a:solidFill>
                <a:srgbClr val="FF0000"/>
              </a:solidFill>
              <a:effectLst>
                <a:outerShdw blurRad="38100" dist="38100" dir="2700000" algn="tl">
                  <a:srgbClr val="000000">
                    <a:alpha val="43137"/>
                  </a:srgbClr>
                </a:outerShdw>
              </a:effectLst>
              <a:latin typeface="Calibri" panose="020F0502020204030204" pitchFamily="34" charset="0"/>
            </a:endParaRPr>
          </a:p>
        </p:txBody>
      </p:sp>
      <p:sp>
        <p:nvSpPr>
          <p:cNvPr id="5" name="Номер слайда 4"/>
          <p:cNvSpPr>
            <a:spLocks noGrp="1"/>
          </p:cNvSpPr>
          <p:nvPr>
            <p:ph type="sldNum" sz="quarter" idx="12"/>
          </p:nvPr>
        </p:nvSpPr>
        <p:spPr>
          <a:xfrm>
            <a:off x="7884368" y="17447"/>
            <a:ext cx="628650" cy="611186"/>
          </a:xfrm>
        </p:spPr>
        <p:txBody>
          <a:bodyPr/>
          <a:lstStyle/>
          <a:p>
            <a:pPr>
              <a:defRPr/>
            </a:pPr>
            <a:r>
              <a:rPr lang="uk-UA" dirty="0" smtClean="0">
                <a:solidFill>
                  <a:srgbClr val="FFFF00"/>
                </a:solidFill>
                <a:effectLst>
                  <a:outerShdw blurRad="38100" dist="38100" dir="2700000" algn="tl">
                    <a:srgbClr val="000000">
                      <a:alpha val="43137"/>
                    </a:srgbClr>
                  </a:outerShdw>
                </a:effectLst>
              </a:rPr>
              <a:t>15</a:t>
            </a:r>
            <a:endParaRPr lang="uk-UA" dirty="0">
              <a:solidFill>
                <a:srgbClr val="FFFF00"/>
              </a:solidFill>
              <a:effectLst>
                <a:outerShdw blurRad="38100" dist="38100" dir="2700000" algn="tl">
                  <a:srgbClr val="000000">
                    <a:alpha val="43137"/>
                  </a:srgbClr>
                </a:outerShdw>
              </a:effectLst>
            </a:endParaRPr>
          </a:p>
        </p:txBody>
      </p:sp>
      <p:sp>
        <p:nvSpPr>
          <p:cNvPr id="7" name="TextBox 6"/>
          <p:cNvSpPr txBox="1"/>
          <p:nvPr/>
        </p:nvSpPr>
        <p:spPr>
          <a:xfrm>
            <a:off x="1281211" y="2348880"/>
            <a:ext cx="6408712" cy="523220"/>
          </a:xfrm>
          <a:prstGeom prst="rect">
            <a:avLst/>
          </a:prstGeom>
          <a:noFill/>
        </p:spPr>
        <p:txBody>
          <a:bodyPr wrap="square" rtlCol="0">
            <a:spAutoFit/>
          </a:bodyPr>
          <a:lstStyle/>
          <a:p>
            <a:pPr algn="ctr"/>
            <a:r>
              <a:rPr lang="uk-UA" sz="2800" b="1" dirty="0" smtClean="0">
                <a:solidFill>
                  <a:srgbClr val="FF0000"/>
                </a:solidFill>
                <a:effectLst>
                  <a:outerShdw blurRad="38100" dist="38100" dir="2700000" algn="tl">
                    <a:srgbClr val="000000">
                      <a:alpha val="43137"/>
                    </a:srgbClr>
                  </a:outerShdw>
                </a:effectLst>
              </a:rPr>
              <a:t>Фаза розтягування рослинної клітини</a:t>
            </a:r>
            <a:endParaRPr lang="ru-RU" sz="2800" dirty="0"/>
          </a:p>
        </p:txBody>
      </p:sp>
      <p:sp>
        <p:nvSpPr>
          <p:cNvPr id="8" name="TextBox 7"/>
          <p:cNvSpPr txBox="1"/>
          <p:nvPr/>
        </p:nvSpPr>
        <p:spPr>
          <a:xfrm>
            <a:off x="683568" y="3090672"/>
            <a:ext cx="2808312" cy="3248061"/>
          </a:xfrm>
          <a:prstGeom prst="rect">
            <a:avLst/>
          </a:prstGeom>
          <a:noFill/>
        </p:spPr>
        <p:txBody>
          <a:bodyPr wrap="square" rtlCol="0">
            <a:spAutoFit/>
          </a:bodyPr>
          <a:lstStyle/>
          <a:p>
            <a:pPr algn="ctr"/>
            <a:r>
              <a:rPr lang="uk-UA" sz="2200" dirty="0"/>
              <a:t>Даний тип росту характеризується збільшенням об’єму клітини за рахунок злиття дрібних вакуолею і формування великої за об’ємом центральної вакуолі. </a:t>
            </a:r>
            <a:endParaRPr lang="ru-RU" sz="2200"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65763" y="3141046"/>
            <a:ext cx="4747255" cy="30319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2260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00"/>
                                        <p:tgtEl>
                                          <p:spTgt spid="8"/>
                                        </p:tgtEl>
                                      </p:cBhvr>
                                    </p:animEffect>
                                  </p:childTnLst>
                                </p:cTn>
                              </p:par>
                              <p:par>
                                <p:cTn id="16" presetID="22" presetClass="entr" presetSubtype="4"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2267744" y="323040"/>
            <a:ext cx="3816424" cy="434049"/>
          </a:xfrm>
          <a:prstGeom prst="rect">
            <a:avLst/>
          </a:prstGeom>
        </p:spPr>
        <p:txBody>
          <a:bodyPr/>
          <a:lstStyle>
            <a:lvl1pPr algn="l" defTabSz="457200" rtl="0" fontAlgn="base">
              <a:spcBef>
                <a:spcPct val="0"/>
              </a:spcBef>
              <a:spcAft>
                <a:spcPct val="0"/>
              </a:spcAft>
              <a:defRPr sz="4200" kern="1200">
                <a:solidFill>
                  <a:schemeClr val="tx2"/>
                </a:solidFill>
                <a:latin typeface="+mj-lt"/>
                <a:ea typeface="+mj-ea"/>
                <a:cs typeface="+mj-cs"/>
              </a:defRPr>
            </a:lvl1pPr>
            <a:lvl2pPr algn="l" defTabSz="457200" rtl="0" fontAlgn="base">
              <a:spcBef>
                <a:spcPct val="0"/>
              </a:spcBef>
              <a:spcAft>
                <a:spcPct val="0"/>
              </a:spcAft>
              <a:defRPr sz="4200">
                <a:solidFill>
                  <a:schemeClr val="tx2"/>
                </a:solidFill>
                <a:latin typeface="Arial" panose="020B0604020202020204" pitchFamily="34" charset="0"/>
              </a:defRPr>
            </a:lvl2pPr>
            <a:lvl3pPr algn="l" defTabSz="457200" rtl="0" fontAlgn="base">
              <a:spcBef>
                <a:spcPct val="0"/>
              </a:spcBef>
              <a:spcAft>
                <a:spcPct val="0"/>
              </a:spcAft>
              <a:defRPr sz="4200">
                <a:solidFill>
                  <a:schemeClr val="tx2"/>
                </a:solidFill>
                <a:latin typeface="Arial" panose="020B0604020202020204" pitchFamily="34" charset="0"/>
              </a:defRPr>
            </a:lvl3pPr>
            <a:lvl4pPr algn="l" defTabSz="457200" rtl="0" fontAlgn="base">
              <a:spcBef>
                <a:spcPct val="0"/>
              </a:spcBef>
              <a:spcAft>
                <a:spcPct val="0"/>
              </a:spcAft>
              <a:defRPr sz="4200">
                <a:solidFill>
                  <a:schemeClr val="tx2"/>
                </a:solidFill>
                <a:latin typeface="Arial" panose="020B0604020202020204" pitchFamily="34" charset="0"/>
              </a:defRPr>
            </a:lvl4pPr>
            <a:lvl5pPr algn="l" defTabSz="457200" rtl="0" fontAlgn="base">
              <a:spcBef>
                <a:spcPct val="0"/>
              </a:spcBef>
              <a:spcAft>
                <a:spcPct val="0"/>
              </a:spcAft>
              <a:defRPr sz="4200">
                <a:solidFill>
                  <a:schemeClr val="tx2"/>
                </a:solidFill>
                <a:latin typeface="Arial" panose="020B0604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hangingPunct="1"/>
            <a:r>
              <a:rPr lang="uk-UA" sz="2400" b="1" dirty="0" smtClean="0">
                <a:solidFill>
                  <a:srgbClr val="C00000"/>
                </a:solidFill>
                <a:effectLst>
                  <a:outerShdw blurRad="38100" dist="38100" dir="2700000" algn="tl">
                    <a:srgbClr val="000000">
                      <a:alpha val="43137"/>
                    </a:srgbClr>
                  </a:outerShdw>
                </a:effectLst>
                <a:latin typeface="Calibri" panose="020F0502020204030204" pitchFamily="34" charset="0"/>
              </a:rPr>
              <a:t>Етапи фази розтягування</a:t>
            </a:r>
            <a:endParaRPr lang="ru-RU" sz="2400" b="1" i="1" dirty="0">
              <a:solidFill>
                <a:srgbClr val="C00000"/>
              </a:solidFill>
              <a:effectLst>
                <a:outerShdw blurRad="38100" dist="38100" dir="2700000" algn="tl">
                  <a:srgbClr val="000000">
                    <a:alpha val="43137"/>
                  </a:srgbClr>
                </a:outerShdw>
              </a:effectLst>
              <a:latin typeface="Calibri" panose="020F0502020204030204" pitchFamily="34" charset="0"/>
            </a:endParaRPr>
          </a:p>
        </p:txBody>
      </p:sp>
      <p:sp>
        <p:nvSpPr>
          <p:cNvPr id="6" name="Объект 2"/>
          <p:cNvSpPr>
            <a:spLocks noGrp="1"/>
          </p:cNvSpPr>
          <p:nvPr>
            <p:ph idx="1"/>
          </p:nvPr>
        </p:nvSpPr>
        <p:spPr>
          <a:xfrm>
            <a:off x="683568" y="980728"/>
            <a:ext cx="7200800" cy="5544616"/>
          </a:xfrm>
        </p:spPr>
        <p:txBody>
          <a:bodyPr/>
          <a:lstStyle/>
          <a:p>
            <a:pPr marL="0" lvl="0" indent="0">
              <a:buNone/>
            </a:pPr>
            <a:r>
              <a:rPr lang="uk-UA" b="1" dirty="0" smtClean="0"/>
              <a:t>1) </a:t>
            </a:r>
            <a:r>
              <a:rPr lang="uk-UA" b="1" dirty="0" err="1" smtClean="0"/>
              <a:t>Розрихлення</a:t>
            </a:r>
            <a:r>
              <a:rPr lang="uk-UA" b="1" dirty="0" smtClean="0"/>
              <a:t> </a:t>
            </a:r>
            <a:r>
              <a:rPr lang="uk-UA" b="1" dirty="0" err="1"/>
              <a:t>зв’язків</a:t>
            </a:r>
            <a:r>
              <a:rPr lang="uk-UA" b="1" dirty="0"/>
              <a:t> між компонентами клітинної стінки і збільшення її </a:t>
            </a:r>
            <a:r>
              <a:rPr lang="uk-UA" b="1" dirty="0" smtClean="0"/>
              <a:t>пластичності.</a:t>
            </a:r>
          </a:p>
          <a:p>
            <a:pPr marL="0" lvl="0" indent="0">
              <a:buNone/>
            </a:pPr>
            <a:r>
              <a:rPr lang="uk-UA" sz="1800" dirty="0"/>
              <a:t>Цитоплазма стає </a:t>
            </a:r>
            <a:r>
              <a:rPr lang="uk-UA" sz="1800" dirty="0" smtClean="0"/>
              <a:t>більш </a:t>
            </a:r>
            <a:r>
              <a:rPr lang="uk-UA" sz="1800" dirty="0"/>
              <a:t>обводненою. Канали ендоплазматичної сітки розширюються, формуються в ряді місць цистерни. ЇЇ мембрани стають </a:t>
            </a:r>
            <a:r>
              <a:rPr lang="uk-UA" sz="1800" dirty="0" smtClean="0"/>
              <a:t>шорсткуватими через прикріплення рибосом. </a:t>
            </a:r>
            <a:r>
              <a:rPr lang="uk-UA" sz="1800" dirty="0"/>
              <a:t>Ядро набуває неправильної форми. Розміри ядерець зменшуються. </a:t>
            </a:r>
            <a:r>
              <a:rPr lang="uk-UA" sz="1800" dirty="0" smtClean="0"/>
              <a:t>Дрібні вакуолі зливаються у одну. Швидкість </a:t>
            </a:r>
            <a:r>
              <a:rPr lang="uk-UA" sz="1800" dirty="0"/>
              <a:t>синтезу білку зростає, посилюються всі процеси метаболізму в клітині</a:t>
            </a:r>
            <a:r>
              <a:rPr lang="uk-UA" sz="1800" dirty="0" smtClean="0"/>
              <a:t>. Відбувається </a:t>
            </a:r>
            <a:r>
              <a:rPr lang="uk-UA" sz="1800" dirty="0"/>
              <a:t>розм’якшення клітинних </a:t>
            </a:r>
            <a:r>
              <a:rPr lang="uk-UA" sz="1800" dirty="0" smtClean="0"/>
              <a:t>стінок.</a:t>
            </a:r>
            <a:endParaRPr lang="ru-RU" sz="1800" dirty="0" smtClean="0"/>
          </a:p>
          <a:p>
            <a:pPr marL="0" indent="0">
              <a:buNone/>
            </a:pPr>
            <a:r>
              <a:rPr lang="uk-UA" b="1" dirty="0"/>
              <a:t>2) </a:t>
            </a:r>
            <a:r>
              <a:rPr lang="uk-UA" b="1" dirty="0" smtClean="0"/>
              <a:t>Надходження </a:t>
            </a:r>
            <a:r>
              <a:rPr lang="uk-UA" b="1" dirty="0"/>
              <a:t>води, яка давить на стінки, викликаючи розтягування і збільшення об</a:t>
            </a:r>
            <a:r>
              <a:rPr lang="ru-RU" b="1" dirty="0"/>
              <a:t>’</a:t>
            </a:r>
            <a:r>
              <a:rPr lang="uk-UA" b="1" dirty="0" err="1"/>
              <a:t>єму</a:t>
            </a:r>
            <a:r>
              <a:rPr lang="uk-UA" b="1" dirty="0"/>
              <a:t> клітини;</a:t>
            </a:r>
            <a:endParaRPr lang="ru-RU" b="1" dirty="0"/>
          </a:p>
          <a:p>
            <a:pPr marL="0" lvl="0" indent="0">
              <a:buNone/>
            </a:pPr>
            <a:r>
              <a:rPr lang="uk-UA" sz="1800" dirty="0"/>
              <a:t>С</a:t>
            </a:r>
            <a:r>
              <a:rPr lang="uk-UA" sz="1800" dirty="0" smtClean="0"/>
              <a:t>постерігається </a:t>
            </a:r>
            <a:r>
              <a:rPr lang="uk-UA" sz="1800" dirty="0"/>
              <a:t>розклад крохмалю, внаслідок чого збільшується вміст </a:t>
            </a:r>
            <a:r>
              <a:rPr lang="uk-UA" sz="1800" dirty="0" smtClean="0"/>
              <a:t>цукрів у </a:t>
            </a:r>
            <a:r>
              <a:rPr lang="uk-UA" sz="1800" dirty="0"/>
              <a:t>центральній вакуолі </a:t>
            </a:r>
            <a:r>
              <a:rPr lang="uk-UA" sz="1800" dirty="0" smtClean="0"/>
              <a:t>. </a:t>
            </a:r>
            <a:r>
              <a:rPr lang="uk-UA" sz="1800" dirty="0"/>
              <a:t>Одночасно зростає вміст амінокислот</a:t>
            </a:r>
            <a:r>
              <a:rPr lang="uk-UA" sz="1800" dirty="0" smtClean="0"/>
              <a:t>. Через збільшення концентрації клітинного соку зростають показники осмотичного тиску цитоплазми клітини. Вода за градієнтом концентрації надходить в клітину та у вакуолю, збільшуючи її </a:t>
            </a:r>
            <a:r>
              <a:rPr lang="uk-UA" sz="1800" dirty="0" err="1" smtClean="0"/>
              <a:t>обєм</a:t>
            </a:r>
            <a:r>
              <a:rPr lang="uk-UA" sz="1800" dirty="0" smtClean="0"/>
              <a:t>, що викликає розтягування клітини зсередини.</a:t>
            </a:r>
            <a:endParaRPr lang="ru-RU" sz="1800" dirty="0"/>
          </a:p>
        </p:txBody>
      </p:sp>
      <p:sp>
        <p:nvSpPr>
          <p:cNvPr id="7" name="Номер слайда 4"/>
          <p:cNvSpPr>
            <a:spLocks noGrp="1"/>
          </p:cNvSpPr>
          <p:nvPr>
            <p:ph type="sldNum" sz="quarter" idx="12"/>
          </p:nvPr>
        </p:nvSpPr>
        <p:spPr>
          <a:xfrm>
            <a:off x="7884368" y="17447"/>
            <a:ext cx="628650" cy="611186"/>
          </a:xfrm>
        </p:spPr>
        <p:txBody>
          <a:bodyPr/>
          <a:lstStyle/>
          <a:p>
            <a:pPr>
              <a:defRPr/>
            </a:pPr>
            <a:r>
              <a:rPr lang="uk-UA" dirty="0" smtClean="0">
                <a:solidFill>
                  <a:srgbClr val="FFFF00"/>
                </a:solidFill>
                <a:effectLst>
                  <a:outerShdw blurRad="38100" dist="38100" dir="2700000" algn="tl">
                    <a:srgbClr val="000000">
                      <a:alpha val="43137"/>
                    </a:srgbClr>
                  </a:outerShdw>
                </a:effectLst>
              </a:rPr>
              <a:t>16</a:t>
            </a:r>
            <a:endParaRPr lang="uk-UA"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958791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a:spLocks noGrp="1"/>
          </p:cNvSpPr>
          <p:nvPr>
            <p:ph idx="1"/>
          </p:nvPr>
        </p:nvSpPr>
        <p:spPr>
          <a:xfrm>
            <a:off x="686944" y="744626"/>
            <a:ext cx="4032448" cy="4248472"/>
          </a:xfrm>
        </p:spPr>
        <p:txBody>
          <a:bodyPr/>
          <a:lstStyle/>
          <a:p>
            <a:pPr marL="0" lvl="0" indent="0">
              <a:buNone/>
            </a:pPr>
            <a:r>
              <a:rPr lang="uk-UA" b="1" dirty="0" smtClean="0"/>
              <a:t>3) Закріплення </a:t>
            </a:r>
            <a:r>
              <a:rPr lang="uk-UA" b="1" dirty="0"/>
              <a:t>збільшеного об</a:t>
            </a:r>
            <a:r>
              <a:rPr lang="ru-RU" b="1" dirty="0"/>
              <a:t>’</a:t>
            </a:r>
            <a:r>
              <a:rPr lang="uk-UA" b="1" dirty="0" err="1"/>
              <a:t>єму</a:t>
            </a:r>
            <a:r>
              <a:rPr lang="uk-UA" b="1" dirty="0"/>
              <a:t> шляхом включення нових компонентів в структуру клітинної стінки</a:t>
            </a:r>
            <a:r>
              <a:rPr lang="uk-UA" b="1" dirty="0" smtClean="0"/>
              <a:t>.</a:t>
            </a:r>
          </a:p>
          <a:p>
            <a:pPr marL="0" lvl="0" indent="0">
              <a:buNone/>
            </a:pPr>
            <a:r>
              <a:rPr lang="uk-UA" sz="1800" dirty="0"/>
              <a:t>Ріст клітинної стінки поєднаний з новоутворенням її складових. </a:t>
            </a:r>
            <a:r>
              <a:rPr lang="uk-UA" sz="1800" dirty="0" err="1"/>
              <a:t>Мікрофібріли</a:t>
            </a:r>
            <a:r>
              <a:rPr lang="uk-UA" sz="1800" dirty="0"/>
              <a:t> целюлози синтезуються на внутрішній поверхні клітинної стінки, що прилягає до </a:t>
            </a:r>
            <a:r>
              <a:rPr lang="uk-UA" sz="1800" dirty="0" err="1"/>
              <a:t>плазмолеми</a:t>
            </a:r>
            <a:r>
              <a:rPr lang="uk-UA" sz="1800" dirty="0"/>
              <a:t>, із речовин цитоплазми за допомогою ферментів, які постачає апарат Гольджі.</a:t>
            </a:r>
            <a:endParaRPr lang="ru-RU" sz="1800"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9392" y="744626"/>
            <a:ext cx="2939468" cy="4218800"/>
          </a:xfrm>
          <a:prstGeom prst="rect">
            <a:avLst/>
          </a:prstGeom>
        </p:spPr>
      </p:pic>
      <p:sp>
        <p:nvSpPr>
          <p:cNvPr id="6" name="Номер слайда 4"/>
          <p:cNvSpPr>
            <a:spLocks noGrp="1"/>
          </p:cNvSpPr>
          <p:nvPr>
            <p:ph type="sldNum" sz="quarter" idx="12"/>
          </p:nvPr>
        </p:nvSpPr>
        <p:spPr>
          <a:xfrm>
            <a:off x="7884368" y="17447"/>
            <a:ext cx="628650" cy="611186"/>
          </a:xfrm>
        </p:spPr>
        <p:txBody>
          <a:bodyPr/>
          <a:lstStyle/>
          <a:p>
            <a:pPr>
              <a:defRPr/>
            </a:pPr>
            <a:r>
              <a:rPr lang="uk-UA" dirty="0" smtClean="0">
                <a:solidFill>
                  <a:srgbClr val="FFFF00"/>
                </a:solidFill>
                <a:effectLst>
                  <a:outerShdw blurRad="38100" dist="38100" dir="2700000" algn="tl">
                    <a:srgbClr val="000000">
                      <a:alpha val="43137"/>
                    </a:srgbClr>
                  </a:outerShdw>
                </a:effectLst>
              </a:rPr>
              <a:t>17</a:t>
            </a:r>
            <a:endParaRPr lang="uk-UA"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785613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7663" y="4768776"/>
            <a:ext cx="1368153" cy="1756567"/>
          </a:xfrm>
          <a:prstGeom prst="rect">
            <a:avLst/>
          </a:prstGeom>
        </p:spPr>
      </p:pic>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724661"/>
            <a:ext cx="1339385" cy="1792571"/>
          </a:xfrm>
          <a:prstGeom prst="rect">
            <a:avLst/>
          </a:prstGeom>
        </p:spPr>
      </p:pic>
      <p:sp>
        <p:nvSpPr>
          <p:cNvPr id="5" name="TextBox 4"/>
          <p:cNvSpPr txBox="1"/>
          <p:nvPr/>
        </p:nvSpPr>
        <p:spPr>
          <a:xfrm>
            <a:off x="1105889" y="188640"/>
            <a:ext cx="6408712" cy="523220"/>
          </a:xfrm>
          <a:prstGeom prst="rect">
            <a:avLst/>
          </a:prstGeom>
          <a:noFill/>
        </p:spPr>
        <p:txBody>
          <a:bodyPr wrap="square" rtlCol="0">
            <a:spAutoFit/>
          </a:bodyPr>
          <a:lstStyle/>
          <a:p>
            <a:pPr algn="ctr"/>
            <a:r>
              <a:rPr lang="uk-UA" sz="2800" b="1" dirty="0" smtClean="0">
                <a:solidFill>
                  <a:srgbClr val="FF0000"/>
                </a:solidFill>
                <a:effectLst>
                  <a:outerShdw blurRad="38100" dist="38100" dir="2700000" algn="tl">
                    <a:srgbClr val="000000">
                      <a:alpha val="43137"/>
                    </a:srgbClr>
                  </a:outerShdw>
                </a:effectLst>
              </a:rPr>
              <a:t>Фаза диференціації рослинної клітини</a:t>
            </a:r>
            <a:endParaRPr lang="ru-RU" sz="2800" dirty="0"/>
          </a:p>
        </p:txBody>
      </p:sp>
      <p:sp>
        <p:nvSpPr>
          <p:cNvPr id="7" name="Заголовок 1"/>
          <p:cNvSpPr txBox="1">
            <a:spLocks/>
          </p:cNvSpPr>
          <p:nvPr/>
        </p:nvSpPr>
        <p:spPr>
          <a:xfrm>
            <a:off x="460523" y="643801"/>
            <a:ext cx="7344816" cy="720080"/>
          </a:xfrm>
          <a:prstGeom prst="rect">
            <a:avLst/>
          </a:prstGeom>
        </p:spPr>
        <p:txBody>
          <a:bodyPr/>
          <a:lstStyle>
            <a:lvl1pPr algn="l" defTabSz="457200" rtl="0" fontAlgn="base">
              <a:spcBef>
                <a:spcPct val="0"/>
              </a:spcBef>
              <a:spcAft>
                <a:spcPct val="0"/>
              </a:spcAft>
              <a:defRPr sz="4200" kern="1200">
                <a:solidFill>
                  <a:schemeClr val="tx2"/>
                </a:solidFill>
                <a:latin typeface="+mj-lt"/>
                <a:ea typeface="+mj-ea"/>
                <a:cs typeface="+mj-cs"/>
              </a:defRPr>
            </a:lvl1pPr>
            <a:lvl2pPr algn="l" defTabSz="457200" rtl="0" fontAlgn="base">
              <a:spcBef>
                <a:spcPct val="0"/>
              </a:spcBef>
              <a:spcAft>
                <a:spcPct val="0"/>
              </a:spcAft>
              <a:defRPr sz="4200">
                <a:solidFill>
                  <a:schemeClr val="tx2"/>
                </a:solidFill>
                <a:latin typeface="Arial" panose="020B0604020202020204" pitchFamily="34" charset="0"/>
              </a:defRPr>
            </a:lvl2pPr>
            <a:lvl3pPr algn="l" defTabSz="457200" rtl="0" fontAlgn="base">
              <a:spcBef>
                <a:spcPct val="0"/>
              </a:spcBef>
              <a:spcAft>
                <a:spcPct val="0"/>
              </a:spcAft>
              <a:defRPr sz="4200">
                <a:solidFill>
                  <a:schemeClr val="tx2"/>
                </a:solidFill>
                <a:latin typeface="Arial" panose="020B0604020202020204" pitchFamily="34" charset="0"/>
              </a:defRPr>
            </a:lvl3pPr>
            <a:lvl4pPr algn="l" defTabSz="457200" rtl="0" fontAlgn="base">
              <a:spcBef>
                <a:spcPct val="0"/>
              </a:spcBef>
              <a:spcAft>
                <a:spcPct val="0"/>
              </a:spcAft>
              <a:defRPr sz="4200">
                <a:solidFill>
                  <a:schemeClr val="tx2"/>
                </a:solidFill>
                <a:latin typeface="Arial" panose="020B0604020202020204" pitchFamily="34" charset="0"/>
              </a:defRPr>
            </a:lvl4pPr>
            <a:lvl5pPr algn="l" defTabSz="457200" rtl="0" fontAlgn="base">
              <a:spcBef>
                <a:spcPct val="0"/>
              </a:spcBef>
              <a:spcAft>
                <a:spcPct val="0"/>
              </a:spcAft>
              <a:defRPr sz="4200">
                <a:solidFill>
                  <a:schemeClr val="tx2"/>
                </a:solidFill>
                <a:latin typeface="Arial" panose="020B0604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hangingPunct="1"/>
            <a:r>
              <a:rPr lang="uk-UA" sz="2000" dirty="0"/>
              <a:t>К</a:t>
            </a:r>
            <a:r>
              <a:rPr lang="uk-UA" sz="2000" dirty="0" smtClean="0"/>
              <a:t>літини </a:t>
            </a:r>
            <a:r>
              <a:rPr lang="uk-UA" sz="2000" dirty="0"/>
              <a:t>поступово набувають анатомічних відмінностей у </a:t>
            </a:r>
            <a:r>
              <a:rPr lang="uk-UA" sz="2000" dirty="0" err="1"/>
              <a:t>звʼязку</a:t>
            </a:r>
            <a:r>
              <a:rPr lang="uk-UA" sz="2000" dirty="0"/>
              <a:t> з функціями, які вони </a:t>
            </a:r>
            <a:r>
              <a:rPr lang="uk-UA" sz="2000" dirty="0" smtClean="0"/>
              <a:t>виконують.</a:t>
            </a:r>
            <a:endParaRPr lang="ru-RU" sz="2000" b="1" dirty="0"/>
          </a:p>
        </p:txBody>
      </p:sp>
      <p:sp>
        <p:nvSpPr>
          <p:cNvPr id="8" name="Номер слайда 4"/>
          <p:cNvSpPr>
            <a:spLocks noGrp="1"/>
          </p:cNvSpPr>
          <p:nvPr>
            <p:ph type="sldNum" sz="quarter" idx="12"/>
          </p:nvPr>
        </p:nvSpPr>
        <p:spPr>
          <a:xfrm>
            <a:off x="7884368" y="17447"/>
            <a:ext cx="628650" cy="611186"/>
          </a:xfrm>
        </p:spPr>
        <p:txBody>
          <a:bodyPr/>
          <a:lstStyle/>
          <a:p>
            <a:pPr>
              <a:defRPr/>
            </a:pPr>
            <a:r>
              <a:rPr lang="uk-UA" dirty="0" smtClean="0">
                <a:solidFill>
                  <a:srgbClr val="FFFF00"/>
                </a:solidFill>
                <a:effectLst>
                  <a:outerShdw blurRad="38100" dist="38100" dir="2700000" algn="tl">
                    <a:srgbClr val="000000">
                      <a:alpha val="43137"/>
                    </a:srgbClr>
                  </a:outerShdw>
                </a:effectLst>
              </a:rPr>
              <a:t>18</a:t>
            </a:r>
            <a:endParaRPr lang="uk-UA" dirty="0">
              <a:solidFill>
                <a:srgbClr val="FFFF00"/>
              </a:solidFill>
              <a:effectLst>
                <a:outerShdw blurRad="38100" dist="38100" dir="2700000" algn="tl">
                  <a:srgbClr val="000000">
                    <a:alpha val="43137"/>
                  </a:srgbClr>
                </a:outerShdw>
              </a:effectLst>
            </a:endParaRPr>
          </a:p>
        </p:txBody>
      </p:sp>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47664" y="2309343"/>
            <a:ext cx="1368152" cy="1778892"/>
          </a:xfrm>
          <a:prstGeom prst="rect">
            <a:avLst/>
          </a:prstGeom>
        </p:spPr>
      </p:pic>
      <p:pic>
        <p:nvPicPr>
          <p:cNvPr id="11" name="Рисунок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4849" y="1557127"/>
            <a:ext cx="1402080" cy="1712976"/>
          </a:xfrm>
          <a:prstGeom prst="rect">
            <a:avLst/>
          </a:prstGeom>
        </p:spPr>
      </p:pic>
      <p:sp>
        <p:nvSpPr>
          <p:cNvPr id="13" name="Объект 2"/>
          <p:cNvSpPr>
            <a:spLocks noGrp="1"/>
          </p:cNvSpPr>
          <p:nvPr>
            <p:ph idx="1"/>
          </p:nvPr>
        </p:nvSpPr>
        <p:spPr>
          <a:xfrm>
            <a:off x="3320174" y="1363881"/>
            <a:ext cx="5544616" cy="5161462"/>
          </a:xfrm>
        </p:spPr>
        <p:txBody>
          <a:bodyPr/>
          <a:lstStyle/>
          <a:p>
            <a:pPr marL="0" indent="0">
              <a:buNone/>
            </a:pPr>
            <a:r>
              <a:rPr lang="uk-UA" dirty="0">
                <a:solidFill>
                  <a:schemeClr val="accent1">
                    <a:lumMod val="50000"/>
                  </a:schemeClr>
                </a:solidFill>
              </a:rPr>
              <a:t>Д</a:t>
            </a:r>
            <a:r>
              <a:rPr lang="uk-UA" dirty="0" smtClean="0">
                <a:solidFill>
                  <a:schemeClr val="accent1">
                    <a:lumMod val="50000"/>
                  </a:schemeClr>
                </a:solidFill>
              </a:rPr>
              <a:t>иференціація </a:t>
            </a:r>
            <a:r>
              <a:rPr lang="uk-UA" dirty="0">
                <a:solidFill>
                  <a:schemeClr val="accent1">
                    <a:lumMod val="50000"/>
                  </a:schemeClr>
                </a:solidFill>
              </a:rPr>
              <a:t>починається зі зміни активності </a:t>
            </a:r>
            <a:r>
              <a:rPr lang="uk-UA" dirty="0" err="1">
                <a:solidFill>
                  <a:schemeClr val="accent1">
                    <a:lumMod val="50000"/>
                  </a:schemeClr>
                </a:solidFill>
              </a:rPr>
              <a:t>геному</a:t>
            </a:r>
            <a:r>
              <a:rPr lang="uk-UA" dirty="0">
                <a:solidFill>
                  <a:schemeClr val="accent1">
                    <a:lumMod val="50000"/>
                  </a:schemeClr>
                </a:solidFill>
              </a:rPr>
              <a:t>, експресії одних генів та пригнічення активності інших</a:t>
            </a:r>
            <a:r>
              <a:rPr lang="uk-UA" dirty="0" smtClean="0">
                <a:solidFill>
                  <a:schemeClr val="accent1">
                    <a:lumMod val="50000"/>
                  </a:schemeClr>
                </a:solidFill>
              </a:rPr>
              <a:t>. </a:t>
            </a:r>
            <a:r>
              <a:rPr lang="uk-UA" dirty="0">
                <a:solidFill>
                  <a:schemeClr val="accent1">
                    <a:lumMod val="50000"/>
                  </a:schemeClr>
                </a:solidFill>
              </a:rPr>
              <a:t>Тобто диференціація клітин – це процес зміни профілю генної активності, що призводить до подальшої зміни функції клітин.</a:t>
            </a:r>
            <a:endParaRPr lang="ru-RU" dirty="0">
              <a:solidFill>
                <a:schemeClr val="accent1">
                  <a:lumMod val="50000"/>
                </a:schemeClr>
              </a:solidFill>
            </a:endParaRPr>
          </a:p>
          <a:p>
            <a:pPr marL="0" indent="0">
              <a:buNone/>
            </a:pPr>
            <a:r>
              <a:rPr lang="uk-UA" dirty="0">
                <a:solidFill>
                  <a:schemeClr val="accent1">
                    <a:lumMod val="50000"/>
                  </a:schemeClr>
                </a:solidFill>
              </a:rPr>
              <a:t>Процес функціональної диференціації </a:t>
            </a:r>
            <a:r>
              <a:rPr lang="uk-UA" dirty="0" smtClean="0">
                <a:solidFill>
                  <a:schemeClr val="accent1">
                    <a:lumMod val="50000"/>
                  </a:schemeClr>
                </a:solidFill>
              </a:rPr>
              <a:t>клітин відбувається </a:t>
            </a:r>
            <a:r>
              <a:rPr lang="uk-UA" dirty="0">
                <a:solidFill>
                  <a:schemeClr val="accent1">
                    <a:lumMod val="50000"/>
                  </a:schemeClr>
                </a:solidFill>
              </a:rPr>
              <a:t>на всіх фазах росту</a:t>
            </a:r>
            <a:r>
              <a:rPr lang="uk-UA" dirty="0" smtClean="0">
                <a:solidFill>
                  <a:schemeClr val="accent1">
                    <a:lumMod val="50000"/>
                  </a:schemeClr>
                </a:solidFill>
              </a:rPr>
              <a:t>.</a:t>
            </a:r>
            <a:r>
              <a:rPr lang="uk-UA" dirty="0">
                <a:solidFill>
                  <a:schemeClr val="accent1">
                    <a:lumMod val="50000"/>
                  </a:schemeClr>
                </a:solidFill>
              </a:rPr>
              <a:t> Конкретний напрямок диференціації залежить від типу рослинних тканин, які утворюються. Переважно диференціація зачіпає </a:t>
            </a:r>
            <a:r>
              <a:rPr lang="uk-UA" b="1" dirty="0">
                <a:solidFill>
                  <a:srgbClr val="702D00"/>
                </a:solidFill>
                <a:effectLst>
                  <a:outerShdw blurRad="38100" dist="38100" dir="2700000" algn="tl">
                    <a:srgbClr val="000000">
                      <a:alpha val="43137"/>
                    </a:srgbClr>
                  </a:outerShdw>
                </a:effectLst>
              </a:rPr>
              <a:t>клітинні стінки </a:t>
            </a:r>
            <a:r>
              <a:rPr lang="uk-UA" dirty="0">
                <a:solidFill>
                  <a:schemeClr val="accent1">
                    <a:lumMod val="50000"/>
                  </a:schemeClr>
                </a:solidFill>
              </a:rPr>
              <a:t>(відкладання вторинних і третинних клітинних потовщень), а також </a:t>
            </a:r>
            <a:r>
              <a:rPr lang="uk-UA" b="1" dirty="0">
                <a:solidFill>
                  <a:srgbClr val="702D00"/>
                </a:solidFill>
                <a:effectLst>
                  <a:outerShdw blurRad="38100" dist="38100" dir="2700000" algn="tl">
                    <a:srgbClr val="000000">
                      <a:alpha val="43137"/>
                    </a:srgbClr>
                  </a:outerShdw>
                </a:effectLst>
              </a:rPr>
              <a:t>зникнення окремих органоїдів </a:t>
            </a:r>
            <a:r>
              <a:rPr lang="uk-UA" dirty="0">
                <a:solidFill>
                  <a:schemeClr val="accent1">
                    <a:lumMod val="50000"/>
                  </a:schemeClr>
                </a:solidFill>
              </a:rPr>
              <a:t>(чи структур), аж до повної </a:t>
            </a:r>
            <a:r>
              <a:rPr lang="uk-UA" b="1" dirty="0">
                <a:solidFill>
                  <a:srgbClr val="702D00"/>
                </a:solidFill>
                <a:effectLst>
                  <a:outerShdw blurRad="38100" dist="38100" dir="2700000" algn="tl">
                    <a:srgbClr val="000000">
                      <a:alpha val="43137"/>
                    </a:srgbClr>
                  </a:outerShdw>
                </a:effectLst>
              </a:rPr>
              <a:t>загибелі живого вмісту клітини</a:t>
            </a:r>
            <a:r>
              <a:rPr lang="uk-UA" dirty="0">
                <a:solidFill>
                  <a:schemeClr val="accent1">
                    <a:lumMod val="50000"/>
                  </a:schemeClr>
                </a:solidFill>
              </a:rPr>
              <a:t>.</a:t>
            </a:r>
            <a:endParaRPr lang="ru-RU" dirty="0">
              <a:solidFill>
                <a:schemeClr val="accent1">
                  <a:lumMod val="50000"/>
                </a:schemeClr>
              </a:solidFill>
            </a:endParaRPr>
          </a:p>
          <a:p>
            <a:pPr marL="0" indent="0">
              <a:buNone/>
            </a:pPr>
            <a:endParaRPr lang="ru-RU" dirty="0">
              <a:solidFill>
                <a:schemeClr val="accent1">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Номер слайда 4"/>
          <p:cNvSpPr>
            <a:spLocks noGrp="1"/>
          </p:cNvSpPr>
          <p:nvPr>
            <p:ph type="sldNum" sz="quarter" idx="12"/>
          </p:nvPr>
        </p:nvSpPr>
        <p:spPr>
          <a:xfrm>
            <a:off x="7884368" y="17447"/>
            <a:ext cx="628650" cy="611186"/>
          </a:xfrm>
        </p:spPr>
        <p:txBody>
          <a:bodyPr/>
          <a:lstStyle/>
          <a:p>
            <a:pPr>
              <a:defRPr/>
            </a:pPr>
            <a:r>
              <a:rPr lang="uk-UA" dirty="0" smtClean="0">
                <a:solidFill>
                  <a:srgbClr val="FFFF00"/>
                </a:solidFill>
                <a:effectLst>
                  <a:outerShdw blurRad="38100" dist="38100" dir="2700000" algn="tl">
                    <a:srgbClr val="000000">
                      <a:alpha val="43137"/>
                    </a:srgbClr>
                  </a:outerShdw>
                </a:effectLst>
              </a:rPr>
              <a:t>19</a:t>
            </a:r>
            <a:endParaRPr lang="uk-UA" dirty="0">
              <a:solidFill>
                <a:srgbClr val="FFFF00"/>
              </a:solidFill>
              <a:effectLst>
                <a:outerShdw blurRad="38100" dist="38100" dir="2700000" algn="tl">
                  <a:srgbClr val="000000">
                    <a:alpha val="43137"/>
                  </a:srgbClr>
                </a:outerShdw>
              </a:effectLst>
            </a:endParaRPr>
          </a:p>
        </p:txBody>
      </p:sp>
      <p:sp>
        <p:nvSpPr>
          <p:cNvPr id="9" name="TextBox 8"/>
          <p:cNvSpPr txBox="1"/>
          <p:nvPr/>
        </p:nvSpPr>
        <p:spPr>
          <a:xfrm>
            <a:off x="865656" y="105413"/>
            <a:ext cx="6408712" cy="954107"/>
          </a:xfrm>
          <a:prstGeom prst="rect">
            <a:avLst/>
          </a:prstGeom>
          <a:noFill/>
        </p:spPr>
        <p:txBody>
          <a:bodyPr wrap="square" rtlCol="0">
            <a:spAutoFit/>
          </a:bodyPr>
          <a:lstStyle/>
          <a:p>
            <a:pPr algn="ctr"/>
            <a:r>
              <a:rPr lang="uk-UA" sz="2800" b="1" dirty="0" smtClean="0">
                <a:solidFill>
                  <a:srgbClr val="FF0000"/>
                </a:solidFill>
                <a:effectLst>
                  <a:outerShdw blurRad="38100" dist="38100" dir="2700000" algn="tl">
                    <a:srgbClr val="000000">
                      <a:alpha val="43137"/>
                    </a:srgbClr>
                  </a:outerShdw>
                </a:effectLst>
              </a:rPr>
              <a:t>Фаза старості і відмирання рослинної клітини</a:t>
            </a:r>
            <a:endParaRPr lang="ru-RU" sz="2800" dirty="0"/>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2499" y="1431939"/>
            <a:ext cx="2778014" cy="2447297"/>
          </a:xfrm>
          <a:prstGeom prst="rect">
            <a:avLst/>
          </a:prstGeom>
        </p:spPr>
      </p:pic>
      <p:sp>
        <p:nvSpPr>
          <p:cNvPr id="11" name="TextBox 10"/>
          <p:cNvSpPr txBox="1"/>
          <p:nvPr/>
        </p:nvSpPr>
        <p:spPr>
          <a:xfrm>
            <a:off x="255656" y="908720"/>
            <a:ext cx="5691930" cy="3416320"/>
          </a:xfrm>
          <a:prstGeom prst="rect">
            <a:avLst/>
          </a:prstGeom>
          <a:noFill/>
        </p:spPr>
        <p:txBody>
          <a:bodyPr wrap="square" rtlCol="0">
            <a:spAutoFit/>
          </a:bodyPr>
          <a:lstStyle/>
          <a:p>
            <a:r>
              <a:rPr lang="uk-UA" sz="2400" dirty="0" smtClean="0"/>
              <a:t>Для </a:t>
            </a:r>
            <a:r>
              <a:rPr lang="uk-UA" sz="2400" dirty="0"/>
              <a:t>етапу старіння </a:t>
            </a:r>
            <a:r>
              <a:rPr lang="uk-UA" sz="2400" dirty="0" smtClean="0"/>
              <a:t>рослинних клітин характерні </a:t>
            </a:r>
            <a:r>
              <a:rPr lang="uk-UA" sz="2400" dirty="0"/>
              <a:t>гідролітичні процеси, посилюється окислення ліпідів мембран, зростає втрата різних речовин клітини через мембрани. Руйнується хлорофіл, хлоропласти, фрагментується ендоплазматичний </a:t>
            </a:r>
            <a:r>
              <a:rPr lang="uk-UA" sz="2400" dirty="0" err="1"/>
              <a:t>ретикулум</a:t>
            </a:r>
            <a:r>
              <a:rPr lang="uk-UA" sz="2400" dirty="0"/>
              <a:t>, апарат Гольджі, </a:t>
            </a:r>
            <a:r>
              <a:rPr lang="uk-UA" sz="2400" dirty="0" err="1"/>
              <a:t>вакуолізується</a:t>
            </a:r>
            <a:r>
              <a:rPr lang="uk-UA" sz="2400" dirty="0"/>
              <a:t> ядро, руйнуються ядерця</a:t>
            </a:r>
            <a:r>
              <a:rPr lang="uk-UA" sz="2400" dirty="0" smtClean="0"/>
              <a:t>.</a:t>
            </a:r>
            <a:endParaRPr lang="ru-RU" sz="2400" b="1" i="1" dirty="0">
              <a:solidFill>
                <a:srgbClr val="C00000"/>
              </a:solidFill>
              <a:effectLst>
                <a:outerShdw blurRad="38100" dist="38100" dir="2700000" algn="tl">
                  <a:srgbClr val="000000">
                    <a:alpha val="43137"/>
                  </a:srgbClr>
                </a:outerShdw>
              </a:effectLst>
            </a:endParaRPr>
          </a:p>
        </p:txBody>
      </p:sp>
      <p:sp>
        <p:nvSpPr>
          <p:cNvPr id="12" name="TextBox 11"/>
          <p:cNvSpPr txBox="1"/>
          <p:nvPr/>
        </p:nvSpPr>
        <p:spPr>
          <a:xfrm>
            <a:off x="219911" y="4310124"/>
            <a:ext cx="8599171" cy="2369880"/>
          </a:xfrm>
          <a:prstGeom prst="rect">
            <a:avLst/>
          </a:prstGeom>
          <a:noFill/>
        </p:spPr>
        <p:txBody>
          <a:bodyPr wrap="square" rtlCol="0">
            <a:spAutoFit/>
          </a:bodyPr>
          <a:lstStyle/>
          <a:p>
            <a:r>
              <a:rPr lang="uk-UA" sz="2400" dirty="0" smtClean="0"/>
              <a:t>Старіння </a:t>
            </a:r>
            <a:r>
              <a:rPr lang="uk-UA" sz="2400" dirty="0"/>
              <a:t>стає незворотнім з моменту руйнування </a:t>
            </a:r>
            <a:r>
              <a:rPr lang="uk-UA" sz="2400" dirty="0" err="1"/>
              <a:t>тонопласта</a:t>
            </a:r>
            <a:r>
              <a:rPr lang="uk-UA" sz="2400" dirty="0"/>
              <a:t> і виходу його вмісту, в тому числі й гідролаз в цитоплазму</a:t>
            </a:r>
            <a:r>
              <a:rPr lang="uk-UA" sz="2400" dirty="0" smtClean="0"/>
              <a:t>.</a:t>
            </a:r>
          </a:p>
          <a:p>
            <a:pPr algn="ctr"/>
            <a:r>
              <a:rPr lang="uk-UA" sz="2000" dirty="0" smtClean="0"/>
              <a:t> </a:t>
            </a:r>
            <a:r>
              <a:rPr lang="uk-UA" sz="2000" dirty="0"/>
              <a:t>Існує дві гіпотези, які пояснюють механізм старіння на клітинному та молекулярному рівні: перша пов’язує цей процес із нагромадженням пошкоджень в генетичному </a:t>
            </a:r>
            <a:r>
              <a:rPr lang="uk-UA" sz="2000" dirty="0" err="1"/>
              <a:t>апараті</a:t>
            </a:r>
            <a:r>
              <a:rPr lang="uk-UA" sz="2000" dirty="0"/>
              <a:t>, в мембранах та інших структурах; друга – вважає це результатом включення генетичної програми старіння, як останнього етапу онтогенезу.</a:t>
            </a:r>
            <a:endParaRPr lang="ru-RU" sz="2000" b="1" i="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4188" y="452439"/>
            <a:ext cx="7056437" cy="672306"/>
          </a:xfrm>
        </p:spPr>
        <p:txBody>
          <a:bodyPr/>
          <a:lstStyle/>
          <a:p>
            <a:pPr algn="ctr"/>
            <a:r>
              <a:rPr lang="ru-RU" dirty="0" smtClean="0"/>
              <a:t>План</a:t>
            </a:r>
            <a:endParaRPr lang="ru-RU" dirty="0"/>
          </a:p>
        </p:txBody>
      </p:sp>
      <p:sp>
        <p:nvSpPr>
          <p:cNvPr id="3" name="Объект 2"/>
          <p:cNvSpPr>
            <a:spLocks noGrp="1"/>
          </p:cNvSpPr>
          <p:nvPr>
            <p:ph idx="1"/>
          </p:nvPr>
        </p:nvSpPr>
        <p:spPr>
          <a:xfrm>
            <a:off x="827584" y="1412776"/>
            <a:ext cx="7199709" cy="3312367"/>
          </a:xfrm>
        </p:spPr>
        <p:txBody>
          <a:bodyPr/>
          <a:lstStyle/>
          <a:p>
            <a:r>
              <a:rPr lang="uk-UA" sz="2400" b="1" dirty="0" smtClean="0">
                <a:solidFill>
                  <a:srgbClr val="642100"/>
                </a:solidFill>
                <a:latin typeface="+mn-lt"/>
              </a:rPr>
              <a:t>1. </a:t>
            </a:r>
            <a:r>
              <a:rPr lang="uk-UA" sz="2400" b="1" dirty="0" err="1" smtClean="0">
                <a:solidFill>
                  <a:srgbClr val="642100"/>
                </a:solidFill>
                <a:latin typeface="+mn-lt"/>
              </a:rPr>
              <a:t>Загальны</a:t>
            </a:r>
            <a:r>
              <a:rPr lang="uk-UA" sz="2400" b="1" dirty="0" smtClean="0">
                <a:solidFill>
                  <a:srgbClr val="642100"/>
                </a:solidFill>
                <a:latin typeface="+mn-lt"/>
              </a:rPr>
              <a:t> поняття та критерії росту і розвитку</a:t>
            </a:r>
            <a:endParaRPr lang="ru-RU" sz="2400" dirty="0">
              <a:solidFill>
                <a:srgbClr val="642100"/>
              </a:solidFill>
              <a:latin typeface="+mn-lt"/>
            </a:endParaRPr>
          </a:p>
          <a:p>
            <a:r>
              <a:rPr lang="uk-UA" sz="2400" b="1" dirty="0">
                <a:solidFill>
                  <a:srgbClr val="642100"/>
                </a:solidFill>
                <a:latin typeface="+mn-lt"/>
              </a:rPr>
              <a:t>2. </a:t>
            </a:r>
            <a:r>
              <a:rPr lang="uk-UA" sz="2400" b="1" dirty="0" smtClean="0">
                <a:solidFill>
                  <a:srgbClr val="642100"/>
                </a:solidFill>
                <a:latin typeface="+mn-lt"/>
              </a:rPr>
              <a:t>Фізіологія функціонування меристем</a:t>
            </a:r>
            <a:endParaRPr lang="ru-RU" sz="2400" dirty="0">
              <a:solidFill>
                <a:srgbClr val="642100"/>
              </a:solidFill>
              <a:latin typeface="+mn-lt"/>
            </a:endParaRPr>
          </a:p>
          <a:p>
            <a:r>
              <a:rPr lang="uk-UA" sz="2400" b="1" dirty="0">
                <a:solidFill>
                  <a:srgbClr val="642100"/>
                </a:solidFill>
                <a:latin typeface="+mn-lt"/>
              </a:rPr>
              <a:t>3. </a:t>
            </a:r>
            <a:r>
              <a:rPr lang="uk-UA" sz="2400" b="1" dirty="0" smtClean="0">
                <a:solidFill>
                  <a:srgbClr val="642100"/>
                </a:solidFill>
                <a:latin typeface="+mn-lt"/>
              </a:rPr>
              <a:t>Фізіологія проростання насіння та росту зародка</a:t>
            </a:r>
            <a:endParaRPr lang="ru-RU" sz="2400" dirty="0">
              <a:solidFill>
                <a:srgbClr val="642100"/>
              </a:solidFill>
              <a:latin typeface="+mn-lt"/>
            </a:endParaRPr>
          </a:p>
          <a:p>
            <a:r>
              <a:rPr lang="uk-UA" sz="2400" b="1" dirty="0">
                <a:solidFill>
                  <a:srgbClr val="642100"/>
                </a:solidFill>
                <a:latin typeface="+mn-lt"/>
              </a:rPr>
              <a:t>4. </a:t>
            </a:r>
            <a:r>
              <a:rPr lang="uk-UA" sz="2400" b="1" dirty="0" smtClean="0">
                <a:solidFill>
                  <a:srgbClr val="642100"/>
                </a:solidFill>
                <a:latin typeface="+mn-lt"/>
              </a:rPr>
              <a:t>Типи росту органів рослин</a:t>
            </a:r>
            <a:endParaRPr lang="ru-RU" sz="2400" dirty="0">
              <a:solidFill>
                <a:srgbClr val="642100"/>
              </a:solidFill>
              <a:latin typeface="+mn-lt"/>
            </a:endParaRPr>
          </a:p>
          <a:p>
            <a:r>
              <a:rPr lang="uk-UA" sz="2400" b="1" dirty="0">
                <a:solidFill>
                  <a:srgbClr val="FF0000"/>
                </a:solidFill>
                <a:effectLst>
                  <a:outerShdw blurRad="38100" dist="38100" dir="2700000" algn="tl">
                    <a:srgbClr val="000000">
                      <a:alpha val="43137"/>
                    </a:srgbClr>
                  </a:outerShdw>
                </a:effectLst>
                <a:latin typeface="+mn-lt"/>
              </a:rPr>
              <a:t>5*. Морфогенез, етапи морфогенезу.</a:t>
            </a:r>
            <a:endParaRPr lang="ru-RU" sz="2400" dirty="0">
              <a:solidFill>
                <a:srgbClr val="FF0000"/>
              </a:solidFill>
              <a:effectLst>
                <a:outerShdw blurRad="38100" dist="38100" dir="2700000" algn="tl">
                  <a:srgbClr val="000000">
                    <a:alpha val="43137"/>
                  </a:srgbClr>
                </a:outerShdw>
              </a:effectLst>
              <a:latin typeface="+mn-lt"/>
            </a:endParaRPr>
          </a:p>
          <a:p>
            <a:endParaRPr lang="ru-RU" dirty="0"/>
          </a:p>
        </p:txBody>
      </p:sp>
      <p:sp>
        <p:nvSpPr>
          <p:cNvPr id="4" name="Text Box 6"/>
          <p:cNvSpPr txBox="1">
            <a:spLocks noChangeArrowheads="1"/>
          </p:cNvSpPr>
          <p:nvPr/>
        </p:nvSpPr>
        <p:spPr bwMode="auto">
          <a:xfrm>
            <a:off x="827584" y="5157192"/>
            <a:ext cx="7973516"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defRPr/>
            </a:pPr>
            <a:r>
              <a:rPr lang="uk-UA" sz="2000" b="1" dirty="0">
                <a:solidFill>
                  <a:srgbClr val="FF0000"/>
                </a:solidFill>
                <a:effectLst>
                  <a:outerShdw blurRad="38100" dist="38100" dir="2700000" algn="tl">
                    <a:srgbClr val="000000"/>
                  </a:outerShdw>
                </a:effectLst>
                <a:latin typeface="Arial" panose="020B0604020202020204" pitchFamily="34" charset="0"/>
              </a:rPr>
              <a:t>Питання, </a:t>
            </a:r>
            <a:r>
              <a:rPr lang="uk-UA" sz="2000" b="1" dirty="0" smtClean="0">
                <a:solidFill>
                  <a:srgbClr val="FF0000"/>
                </a:solidFill>
                <a:effectLst>
                  <a:outerShdw blurRad="38100" dist="38100" dir="2700000" algn="tl">
                    <a:srgbClr val="000000"/>
                  </a:outerShdw>
                </a:effectLst>
                <a:latin typeface="Arial" panose="020B0604020202020204" pitchFamily="34" charset="0"/>
              </a:rPr>
              <a:t>позначене </a:t>
            </a:r>
            <a:r>
              <a:rPr lang="uk-UA" sz="2000" b="1" dirty="0">
                <a:solidFill>
                  <a:srgbClr val="FF0000"/>
                </a:solidFill>
                <a:effectLst>
                  <a:outerShdw blurRad="38100" dist="38100" dir="2700000" algn="tl">
                    <a:srgbClr val="000000"/>
                  </a:outerShdw>
                </a:effectLst>
                <a:latin typeface="Arial" panose="020B0604020202020204" pitchFamily="34" charset="0"/>
              </a:rPr>
              <a:t>“зірочкою” * - </a:t>
            </a:r>
            <a:r>
              <a:rPr lang="uk-UA" sz="2000" b="1" dirty="0" smtClean="0">
                <a:solidFill>
                  <a:srgbClr val="FF0000"/>
                </a:solidFill>
                <a:effectLst>
                  <a:outerShdw blurRad="38100" dist="38100" dir="2700000" algn="tl">
                    <a:srgbClr val="000000"/>
                  </a:outerShdw>
                </a:effectLst>
                <a:latin typeface="Arial" panose="020B0604020202020204" pitchFamily="34" charset="0"/>
              </a:rPr>
              <a:t>винесене </a:t>
            </a:r>
            <a:r>
              <a:rPr lang="uk-UA" sz="2000" b="1" dirty="0">
                <a:solidFill>
                  <a:srgbClr val="FF0000"/>
                </a:solidFill>
                <a:effectLst>
                  <a:outerShdw blurRad="38100" dist="38100" dir="2700000" algn="tl">
                    <a:srgbClr val="000000"/>
                  </a:outerShdw>
                </a:effectLst>
                <a:latin typeface="Arial" panose="020B0604020202020204" pitchFamily="34" charset="0"/>
              </a:rPr>
              <a:t>на самостійне опрацювання</a:t>
            </a:r>
            <a:endParaRPr lang="ru-RU" sz="2000" dirty="0"/>
          </a:p>
        </p:txBody>
      </p:sp>
      <p:sp>
        <p:nvSpPr>
          <p:cNvPr id="5" name="Номер слайда 4"/>
          <p:cNvSpPr>
            <a:spLocks noGrp="1"/>
          </p:cNvSpPr>
          <p:nvPr>
            <p:ph type="sldNum" sz="quarter" idx="12"/>
          </p:nvPr>
        </p:nvSpPr>
        <p:spPr>
          <a:xfrm>
            <a:off x="8033651" y="0"/>
            <a:ext cx="628650" cy="573206"/>
          </a:xfrm>
        </p:spPr>
        <p:txBody>
          <a:bodyPr/>
          <a:lstStyle/>
          <a:p>
            <a:pPr>
              <a:defRPr/>
            </a:pPr>
            <a:fld id="{C598DB68-9614-4BDB-9B8F-278CA9626EC4}" type="slidenum">
              <a:rPr lang="uk-UA" smtClean="0">
                <a:solidFill>
                  <a:srgbClr val="FFFF00"/>
                </a:solidFill>
                <a:effectLst>
                  <a:outerShdw blurRad="38100" dist="38100" dir="2700000" algn="tl">
                    <a:srgbClr val="000000">
                      <a:alpha val="43137"/>
                    </a:srgbClr>
                  </a:outerShdw>
                </a:effectLst>
              </a:rPr>
              <a:pPr>
                <a:defRPr/>
              </a:pPr>
              <a:t>2</a:t>
            </a:fld>
            <a:endParaRPr lang="uk-UA"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114337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79512" y="260648"/>
            <a:ext cx="8064896" cy="523220"/>
          </a:xfrm>
          <a:prstGeom prst="rect">
            <a:avLst/>
          </a:prstGeom>
          <a:noFill/>
          <a:effectLst>
            <a:outerShdw blurRad="50800" dist="50800" dir="5400000" algn="ctr" rotWithShape="0">
              <a:srgbClr val="FFFF00"/>
            </a:outerShdw>
          </a:effectLst>
        </p:spPr>
        <p:txBody>
          <a:bodyPr wrap="square" rtlCol="0">
            <a:spAutoFit/>
          </a:bodyPr>
          <a:lstStyle/>
          <a:p>
            <a:r>
              <a:rPr lang="uk-UA" sz="2800" b="1" dirty="0">
                <a:solidFill>
                  <a:srgbClr val="642100"/>
                </a:solidFill>
              </a:rPr>
              <a:t>3. Фізіологія проростання насіння та росту зародка</a:t>
            </a:r>
            <a:endParaRPr lang="ru-RU" sz="2800" dirty="0">
              <a:solidFill>
                <a:srgbClr val="642100"/>
              </a:solidFill>
            </a:endParaRPr>
          </a:p>
        </p:txBody>
      </p:sp>
      <p:sp>
        <p:nvSpPr>
          <p:cNvPr id="8" name="Номер слайда 4"/>
          <p:cNvSpPr>
            <a:spLocks noGrp="1"/>
          </p:cNvSpPr>
          <p:nvPr>
            <p:ph type="sldNum" sz="quarter" idx="12"/>
          </p:nvPr>
        </p:nvSpPr>
        <p:spPr>
          <a:xfrm>
            <a:off x="8388424" y="0"/>
            <a:ext cx="628650" cy="611186"/>
          </a:xfrm>
        </p:spPr>
        <p:txBody>
          <a:bodyPr/>
          <a:lstStyle/>
          <a:p>
            <a:pPr>
              <a:defRPr/>
            </a:pPr>
            <a:r>
              <a:rPr lang="uk-UA" dirty="0" smtClean="0">
                <a:solidFill>
                  <a:srgbClr val="FFFF00"/>
                </a:solidFill>
                <a:effectLst>
                  <a:outerShdw blurRad="38100" dist="38100" dir="2700000" algn="tl">
                    <a:srgbClr val="000000">
                      <a:alpha val="43137"/>
                    </a:srgbClr>
                  </a:outerShdw>
                </a:effectLst>
              </a:rPr>
              <a:t>20</a:t>
            </a:r>
            <a:endParaRPr lang="uk-UA" dirty="0">
              <a:solidFill>
                <a:srgbClr val="FFFF00"/>
              </a:solidFill>
              <a:effectLst>
                <a:outerShdw blurRad="38100" dist="38100" dir="2700000" algn="tl">
                  <a:srgbClr val="000000">
                    <a:alpha val="43137"/>
                  </a:srgbClr>
                </a:outerShdw>
              </a:effectLst>
            </a:endParaRPr>
          </a:p>
        </p:txBody>
      </p:sp>
      <p:sp>
        <p:nvSpPr>
          <p:cNvPr id="10" name="TextBox 9"/>
          <p:cNvSpPr txBox="1"/>
          <p:nvPr/>
        </p:nvSpPr>
        <p:spPr>
          <a:xfrm>
            <a:off x="467970" y="1124744"/>
            <a:ext cx="8208912" cy="1154162"/>
          </a:xfrm>
          <a:prstGeom prst="rect">
            <a:avLst/>
          </a:prstGeom>
          <a:noFill/>
        </p:spPr>
        <p:txBody>
          <a:bodyPr wrap="square" rtlCol="0">
            <a:spAutoFit/>
          </a:bodyPr>
          <a:lstStyle/>
          <a:p>
            <a:pPr algn="just"/>
            <a:r>
              <a:rPr lang="ru-RU" sz="2300" dirty="0" err="1"/>
              <a:t>Ріст</a:t>
            </a:r>
            <a:r>
              <a:rPr lang="ru-RU" sz="2300" dirty="0"/>
              <a:t> </a:t>
            </a:r>
            <a:r>
              <a:rPr lang="ru-RU" sz="2300" dirty="0" err="1"/>
              <a:t>рослин</a:t>
            </a:r>
            <a:r>
              <a:rPr lang="ru-RU" sz="2300" dirty="0"/>
              <a:t> </a:t>
            </a:r>
            <a:r>
              <a:rPr lang="ru-RU" sz="2300" dirty="0" err="1"/>
              <a:t>розпочинається</a:t>
            </a:r>
            <a:r>
              <a:rPr lang="ru-RU" sz="2300" dirty="0"/>
              <a:t> з </a:t>
            </a:r>
            <a:r>
              <a:rPr lang="ru-RU" sz="2300" dirty="0" err="1"/>
              <a:t>проростання</a:t>
            </a:r>
            <a:r>
              <a:rPr lang="ru-RU" sz="2300" dirty="0"/>
              <a:t> </a:t>
            </a:r>
            <a:r>
              <a:rPr lang="ru-RU" sz="2300" dirty="0" err="1"/>
              <a:t>насіння</a:t>
            </a:r>
            <a:r>
              <a:rPr lang="ru-RU" sz="2300" dirty="0"/>
              <a:t>. </a:t>
            </a:r>
            <a:r>
              <a:rPr lang="ru-RU" sz="2300" dirty="0" err="1"/>
              <a:t>Процес</a:t>
            </a:r>
            <a:r>
              <a:rPr lang="ru-RU" sz="2300" dirty="0"/>
              <a:t> </a:t>
            </a:r>
            <a:r>
              <a:rPr lang="ru-RU" sz="2300" dirty="0" err="1"/>
              <a:t>проростання</a:t>
            </a:r>
            <a:r>
              <a:rPr lang="ru-RU" sz="2300" dirty="0"/>
              <a:t> </a:t>
            </a:r>
            <a:r>
              <a:rPr lang="ru-RU" sz="2300" dirty="0" err="1"/>
              <a:t>включає</a:t>
            </a:r>
            <a:r>
              <a:rPr lang="ru-RU" sz="2300" dirty="0"/>
              <a:t> в себе і </a:t>
            </a:r>
            <a:r>
              <a:rPr lang="ru-RU" sz="2300" dirty="0" err="1"/>
              <a:t>ті</a:t>
            </a:r>
            <a:r>
              <a:rPr lang="ru-RU" sz="2300" dirty="0"/>
              <a:t> </a:t>
            </a:r>
            <a:r>
              <a:rPr lang="ru-RU" sz="2300" dirty="0" err="1"/>
              <a:t>процеси</a:t>
            </a:r>
            <a:r>
              <a:rPr lang="ru-RU" sz="2300" dirty="0"/>
              <a:t>, </a:t>
            </a:r>
            <a:r>
              <a:rPr lang="ru-RU" sz="2300" dirty="0" err="1"/>
              <a:t>які</a:t>
            </a:r>
            <a:r>
              <a:rPr lang="ru-RU" sz="2300" dirty="0"/>
              <a:t> </a:t>
            </a:r>
            <a:r>
              <a:rPr lang="ru-RU" sz="2300" dirty="0" err="1"/>
              <a:t>відбуваються</a:t>
            </a:r>
            <a:r>
              <a:rPr lang="ru-RU" sz="2300" dirty="0"/>
              <a:t> в </a:t>
            </a:r>
            <a:r>
              <a:rPr lang="ru-RU" sz="2300" dirty="0" err="1"/>
              <a:t>насінині</a:t>
            </a:r>
            <a:r>
              <a:rPr lang="ru-RU" sz="2300" dirty="0"/>
              <a:t> до того, як </a:t>
            </a:r>
            <a:r>
              <a:rPr lang="ru-RU" sz="2300" dirty="0" err="1"/>
              <a:t>проявляються</a:t>
            </a:r>
            <a:r>
              <a:rPr lang="ru-RU" sz="2300" dirty="0"/>
              <a:t> </a:t>
            </a:r>
            <a:r>
              <a:rPr lang="ru-RU" sz="2300" dirty="0" err="1"/>
              <a:t>ознаки</a:t>
            </a:r>
            <a:r>
              <a:rPr lang="ru-RU" sz="2300" dirty="0"/>
              <a:t> видимого росту. </a:t>
            </a:r>
            <a:endParaRPr lang="ru-RU" sz="2300" b="1" i="1" dirty="0">
              <a:solidFill>
                <a:srgbClr val="C00000"/>
              </a:solidFill>
              <a:effectLst>
                <a:outerShdw blurRad="38100" dist="38100" dir="2700000" algn="tl">
                  <a:srgbClr val="000000">
                    <a:alpha val="43137"/>
                  </a:srgbClr>
                </a:outerShdw>
              </a:effectLst>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2440" y="2366752"/>
            <a:ext cx="3636387" cy="2142367"/>
          </a:xfrm>
          <a:prstGeom prst="rect">
            <a:avLst/>
          </a:prstGeom>
        </p:spPr>
      </p:pic>
      <p:pic>
        <p:nvPicPr>
          <p:cNvPr id="6" name="Рисунок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39146" y="2366752"/>
            <a:ext cx="3996702" cy="2142367"/>
          </a:xfrm>
          <a:prstGeom prst="rect">
            <a:avLst/>
          </a:prstGeom>
        </p:spPr>
      </p:pic>
      <p:sp>
        <p:nvSpPr>
          <p:cNvPr id="13" name="TextBox 12"/>
          <p:cNvSpPr txBox="1"/>
          <p:nvPr/>
        </p:nvSpPr>
        <p:spPr>
          <a:xfrm>
            <a:off x="493837" y="4797152"/>
            <a:ext cx="8208912" cy="1154162"/>
          </a:xfrm>
          <a:prstGeom prst="rect">
            <a:avLst/>
          </a:prstGeom>
          <a:noFill/>
        </p:spPr>
        <p:txBody>
          <a:bodyPr wrap="square" rtlCol="0">
            <a:spAutoFit/>
          </a:bodyPr>
          <a:lstStyle/>
          <a:p>
            <a:pPr algn="just"/>
            <a:r>
              <a:rPr lang="ru-RU" sz="2300" dirty="0"/>
              <a:t>У </a:t>
            </a:r>
            <a:r>
              <a:rPr lang="ru-RU" sz="2300" dirty="0" err="1"/>
              <a:t>покритонасінних</a:t>
            </a:r>
            <a:r>
              <a:rPr lang="ru-RU" sz="2300" dirty="0"/>
              <a:t> </a:t>
            </a:r>
            <a:r>
              <a:rPr lang="ru-RU" sz="2300" dirty="0" err="1"/>
              <a:t>насінина</a:t>
            </a:r>
            <a:r>
              <a:rPr lang="ru-RU" sz="2300" dirty="0"/>
              <a:t> </a:t>
            </a:r>
            <a:r>
              <a:rPr lang="ru-RU" sz="2300" dirty="0" err="1"/>
              <a:t>складається</a:t>
            </a:r>
            <a:r>
              <a:rPr lang="ru-RU" sz="2300" dirty="0"/>
              <a:t> </a:t>
            </a:r>
            <a:r>
              <a:rPr lang="ru-RU" sz="2300" dirty="0" err="1"/>
              <a:t>із</a:t>
            </a:r>
            <a:r>
              <a:rPr lang="ru-RU" sz="2300" dirty="0"/>
              <a:t> </a:t>
            </a:r>
            <a:r>
              <a:rPr lang="ru-RU" sz="2300" dirty="0" err="1"/>
              <a:t>зародка</a:t>
            </a:r>
            <a:r>
              <a:rPr lang="ru-RU" sz="2300" dirty="0"/>
              <a:t>, </a:t>
            </a:r>
            <a:r>
              <a:rPr lang="ru-RU" sz="2300" dirty="0" err="1"/>
              <a:t>ендосперму</a:t>
            </a:r>
            <a:r>
              <a:rPr lang="ru-RU" sz="2300" dirty="0"/>
              <a:t> та </a:t>
            </a:r>
            <a:r>
              <a:rPr lang="ru-RU" sz="2300" dirty="0" err="1"/>
              <a:t>насіннєвої</a:t>
            </a:r>
            <a:r>
              <a:rPr lang="ru-RU" sz="2300" dirty="0"/>
              <a:t> </a:t>
            </a:r>
            <a:r>
              <a:rPr lang="ru-RU" sz="2300" dirty="0" err="1"/>
              <a:t>шкірки</a:t>
            </a:r>
            <a:r>
              <a:rPr lang="ru-RU" sz="2300" dirty="0"/>
              <a:t>. </a:t>
            </a:r>
            <a:r>
              <a:rPr lang="ru-RU" sz="2300" dirty="0" err="1"/>
              <a:t>Залежно</a:t>
            </a:r>
            <a:r>
              <a:rPr lang="ru-RU" sz="2300" dirty="0"/>
              <a:t> </a:t>
            </a:r>
            <a:r>
              <a:rPr lang="ru-RU" sz="2300" dirty="0" err="1"/>
              <a:t>від</a:t>
            </a:r>
            <a:r>
              <a:rPr lang="ru-RU" sz="2300" dirty="0"/>
              <a:t> </a:t>
            </a:r>
            <a:r>
              <a:rPr lang="ru-RU" sz="2300" dirty="0" err="1"/>
              <a:t>запасних</a:t>
            </a:r>
            <a:r>
              <a:rPr lang="ru-RU" sz="2300" dirty="0"/>
              <a:t> </a:t>
            </a:r>
            <a:r>
              <a:rPr lang="ru-RU" sz="2300" dirty="0" err="1"/>
              <a:t>речовин</a:t>
            </a:r>
            <a:r>
              <a:rPr lang="ru-RU" sz="2300" dirty="0"/>
              <a:t> </a:t>
            </a:r>
            <a:r>
              <a:rPr lang="ru-RU" sz="2300" dirty="0" err="1"/>
              <a:t>розрізняють</a:t>
            </a:r>
            <a:r>
              <a:rPr lang="ru-RU" sz="2300" dirty="0"/>
              <a:t> </a:t>
            </a:r>
            <a:r>
              <a:rPr lang="ru-RU" sz="2300" dirty="0" err="1"/>
              <a:t>насіння</a:t>
            </a:r>
            <a:r>
              <a:rPr lang="ru-RU" sz="2300" dirty="0"/>
              <a:t>, яке </a:t>
            </a:r>
            <a:r>
              <a:rPr lang="ru-RU" sz="2300" dirty="0" err="1"/>
              <a:t>запасає</a:t>
            </a:r>
            <a:r>
              <a:rPr lang="ru-RU" sz="2300" dirty="0"/>
              <a:t> </a:t>
            </a:r>
            <a:r>
              <a:rPr lang="ru-RU" sz="2300" dirty="0" err="1"/>
              <a:t>олії</a:t>
            </a:r>
            <a:r>
              <a:rPr lang="ru-RU" sz="2300" dirty="0"/>
              <a:t>, </a:t>
            </a:r>
            <a:r>
              <a:rPr lang="ru-RU" sz="2300" dirty="0" err="1"/>
              <a:t>крохмаль</a:t>
            </a:r>
            <a:r>
              <a:rPr lang="ru-RU" sz="2300" dirty="0"/>
              <a:t> </a:t>
            </a:r>
            <a:r>
              <a:rPr lang="ru-RU" sz="2300" dirty="0" err="1"/>
              <a:t>або</a:t>
            </a:r>
            <a:r>
              <a:rPr lang="ru-RU" sz="2300" dirty="0"/>
              <a:t> </a:t>
            </a:r>
            <a:r>
              <a:rPr lang="ru-RU" sz="2300" dirty="0" err="1"/>
              <a:t>білки</a:t>
            </a:r>
            <a:r>
              <a:rPr lang="ru-RU" sz="2300" dirty="0"/>
              <a:t>.</a:t>
            </a:r>
            <a:endParaRPr lang="ru-RU" sz="2300" b="1" i="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8)">
                                      <p:cBhvr>
                                        <p:cTn id="7" dur="2000"/>
                                        <p:tgtEl>
                                          <p:spTgt spid="5"/>
                                        </p:tgtEl>
                                      </p:cBhvr>
                                    </p:animEffect>
                                  </p:childTnLst>
                                </p:cTn>
                              </p:par>
                              <p:par>
                                <p:cTn id="8" presetID="21" presetClass="entr" presetSubtype="8"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heel(8)">
                                      <p:cBhvr>
                                        <p:cTn id="10" dur="2000"/>
                                        <p:tgtEl>
                                          <p:spTgt spid="6"/>
                                        </p:tgtEl>
                                      </p:cBhvr>
                                    </p:animEffect>
                                  </p:childTnLst>
                                </p:cTn>
                              </p:par>
                              <p:par>
                                <p:cTn id="11" presetID="21" presetClass="entr" presetSubtype="8"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wheel(8)">
                                      <p:cBhvr>
                                        <p:cTn id="1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275620" y="1124744"/>
            <a:ext cx="5401262" cy="2354491"/>
          </a:xfrm>
          <a:prstGeom prst="rect">
            <a:avLst/>
          </a:prstGeom>
          <a:noFill/>
        </p:spPr>
        <p:txBody>
          <a:bodyPr wrap="square" rtlCol="0">
            <a:spAutoFit/>
          </a:bodyPr>
          <a:lstStyle/>
          <a:p>
            <a:pPr algn="just"/>
            <a:r>
              <a:rPr lang="uk-UA" sz="2100" b="1" i="1" dirty="0" smtClean="0">
                <a:solidFill>
                  <a:srgbClr val="C00000"/>
                </a:solidFill>
                <a:effectLst>
                  <a:outerShdw blurRad="38100" dist="38100" dir="2700000" algn="tl">
                    <a:srgbClr val="000000">
                      <a:alpha val="43137"/>
                    </a:srgbClr>
                  </a:outerShdw>
                </a:effectLst>
              </a:rPr>
              <a:t>Фі</a:t>
            </a:r>
            <a:r>
              <a:rPr lang="en-US" sz="2100" b="1" i="1" dirty="0" err="1" smtClean="0">
                <a:solidFill>
                  <a:srgbClr val="C00000"/>
                </a:solidFill>
                <a:effectLst>
                  <a:outerShdw blurRad="38100" dist="38100" dir="2700000" algn="tl">
                    <a:srgbClr val="000000">
                      <a:alpha val="43137"/>
                    </a:srgbClr>
                  </a:outerShdw>
                </a:effectLst>
              </a:rPr>
              <a:t>тин</a:t>
            </a:r>
            <a:r>
              <a:rPr lang="uk-UA" sz="2100" i="1" dirty="0">
                <a:solidFill>
                  <a:srgbClr val="C00000"/>
                </a:solidFill>
                <a:effectLst>
                  <a:outerShdw blurRad="38100" dist="38100" dir="2700000" algn="tl">
                    <a:srgbClr val="000000">
                      <a:alpha val="43137"/>
                    </a:srgbClr>
                  </a:outerShdw>
                </a:effectLst>
              </a:rPr>
              <a:t> </a:t>
            </a:r>
            <a:r>
              <a:rPr lang="uk-UA" sz="2100" i="1" dirty="0" smtClean="0"/>
              <a:t>- </a:t>
            </a:r>
            <a:r>
              <a:rPr lang="uk-UA" sz="2100" dirty="0" err="1">
                <a:solidFill>
                  <a:schemeClr val="accent2">
                    <a:lumMod val="50000"/>
                  </a:schemeClr>
                </a:solidFill>
              </a:rPr>
              <a:t>кальцієво</a:t>
            </a:r>
            <a:r>
              <a:rPr lang="uk-UA" sz="2100" dirty="0">
                <a:solidFill>
                  <a:schemeClr val="accent2">
                    <a:lumMod val="50000"/>
                  </a:schemeClr>
                </a:solidFill>
              </a:rPr>
              <a:t>-магнієва сіль </a:t>
            </a:r>
            <a:r>
              <a:rPr lang="uk-UA" sz="2100" dirty="0" err="1">
                <a:solidFill>
                  <a:schemeClr val="accent2">
                    <a:lumMod val="50000"/>
                  </a:schemeClr>
                </a:solidFill>
              </a:rPr>
              <a:t>інозитфосфорної</a:t>
            </a:r>
            <a:r>
              <a:rPr lang="uk-UA" sz="2100" dirty="0">
                <a:solidFill>
                  <a:schemeClr val="accent2">
                    <a:lumMod val="50000"/>
                  </a:schemeClr>
                </a:solidFill>
              </a:rPr>
              <a:t> (фітинової) кислоти. Містить циклічний 6-атомний спирт інозит. Фітин є запасною формою органічного фосфору</a:t>
            </a:r>
            <a:r>
              <a:rPr lang="uk-UA" sz="2100" dirty="0" smtClean="0">
                <a:solidFill>
                  <a:schemeClr val="accent2">
                    <a:lumMod val="50000"/>
                  </a:schemeClr>
                </a:solidFill>
              </a:rPr>
              <a:t>. </a:t>
            </a:r>
            <a:r>
              <a:rPr lang="ru-RU" sz="2100" dirty="0">
                <a:solidFill>
                  <a:schemeClr val="accent2">
                    <a:lumMod val="50000"/>
                  </a:schemeClr>
                </a:solidFill>
              </a:rPr>
              <a:t>Головна </a:t>
            </a:r>
            <a:r>
              <a:rPr lang="ru-RU" sz="2100" dirty="0" err="1">
                <a:solidFill>
                  <a:schemeClr val="accent2">
                    <a:lumMod val="50000"/>
                  </a:schemeClr>
                </a:solidFill>
              </a:rPr>
              <a:t>функція</a:t>
            </a:r>
            <a:r>
              <a:rPr lang="ru-RU" sz="2100" dirty="0">
                <a:solidFill>
                  <a:schemeClr val="accent2">
                    <a:lumMod val="50000"/>
                  </a:schemeClr>
                </a:solidFill>
              </a:rPr>
              <a:t> </a:t>
            </a:r>
            <a:r>
              <a:rPr lang="ru-RU" sz="2100" dirty="0" err="1">
                <a:solidFill>
                  <a:schemeClr val="accent2">
                    <a:lumMod val="50000"/>
                  </a:schemeClr>
                </a:solidFill>
              </a:rPr>
              <a:t>фітину</a:t>
            </a:r>
            <a:r>
              <a:rPr lang="ru-RU" sz="2100" dirty="0">
                <a:solidFill>
                  <a:schemeClr val="accent2">
                    <a:lumMod val="50000"/>
                  </a:schemeClr>
                </a:solidFill>
              </a:rPr>
              <a:t> — </a:t>
            </a:r>
            <a:r>
              <a:rPr lang="ru-RU" sz="2100" dirty="0" err="1">
                <a:solidFill>
                  <a:schemeClr val="accent2">
                    <a:lumMod val="50000"/>
                  </a:schemeClr>
                </a:solidFill>
              </a:rPr>
              <a:t>забезпечення</a:t>
            </a:r>
            <a:r>
              <a:rPr lang="ru-RU" sz="2100" dirty="0">
                <a:solidFill>
                  <a:schemeClr val="accent2">
                    <a:lumMod val="50000"/>
                  </a:schemeClr>
                </a:solidFill>
              </a:rPr>
              <a:t> </a:t>
            </a:r>
            <a:r>
              <a:rPr lang="ru-RU" sz="2100" dirty="0" err="1">
                <a:solidFill>
                  <a:schemeClr val="accent2">
                    <a:lumMod val="50000"/>
                  </a:schemeClr>
                </a:solidFill>
              </a:rPr>
              <a:t>зародка</a:t>
            </a:r>
            <a:r>
              <a:rPr lang="ru-RU" sz="2100" dirty="0">
                <a:solidFill>
                  <a:schemeClr val="accent2">
                    <a:lumMod val="50000"/>
                  </a:schemeClr>
                </a:solidFill>
              </a:rPr>
              <a:t> </a:t>
            </a:r>
            <a:r>
              <a:rPr lang="ru-RU" sz="2100" dirty="0" err="1">
                <a:solidFill>
                  <a:schemeClr val="accent2">
                    <a:lumMod val="50000"/>
                  </a:schemeClr>
                </a:solidFill>
              </a:rPr>
              <a:t>сполу­ками</a:t>
            </a:r>
            <a:r>
              <a:rPr lang="ru-RU" sz="2100" dirty="0">
                <a:solidFill>
                  <a:schemeClr val="accent2">
                    <a:lumMod val="50000"/>
                  </a:schemeClr>
                </a:solidFill>
              </a:rPr>
              <a:t> фосфору. </a:t>
            </a:r>
            <a:r>
              <a:rPr lang="ru-RU" sz="2100" dirty="0" err="1">
                <a:solidFill>
                  <a:schemeClr val="accent2">
                    <a:lumMod val="50000"/>
                  </a:schemeClr>
                </a:solidFill>
              </a:rPr>
              <a:t>Одночасно</a:t>
            </a:r>
            <a:r>
              <a:rPr lang="ru-RU" sz="2100" dirty="0">
                <a:solidFill>
                  <a:schemeClr val="accent2">
                    <a:lumMod val="50000"/>
                  </a:schemeClr>
                </a:solidFill>
              </a:rPr>
              <a:t> </a:t>
            </a:r>
            <a:r>
              <a:rPr lang="ru-RU" sz="2100" dirty="0" err="1">
                <a:solidFill>
                  <a:schemeClr val="accent2">
                    <a:lumMod val="50000"/>
                  </a:schemeClr>
                </a:solidFill>
              </a:rPr>
              <a:t>фітин</a:t>
            </a:r>
            <a:r>
              <a:rPr lang="ru-RU" sz="2100" dirty="0">
                <a:solidFill>
                  <a:schemeClr val="accent2">
                    <a:lumMod val="50000"/>
                  </a:schemeClr>
                </a:solidFill>
              </a:rPr>
              <a:t> </a:t>
            </a:r>
            <a:r>
              <a:rPr lang="ru-RU" sz="2100" dirty="0" err="1">
                <a:solidFill>
                  <a:schemeClr val="accent2">
                    <a:lumMod val="50000"/>
                  </a:schemeClr>
                </a:solidFill>
              </a:rPr>
              <a:t>містить</a:t>
            </a:r>
            <a:r>
              <a:rPr lang="ru-RU" sz="2100" dirty="0">
                <a:solidFill>
                  <a:schemeClr val="accent2">
                    <a:lumMod val="50000"/>
                  </a:schemeClr>
                </a:solidFill>
              </a:rPr>
              <a:t> </a:t>
            </a:r>
            <a:r>
              <a:rPr lang="ru-RU" sz="2100" dirty="0" err="1">
                <a:solidFill>
                  <a:schemeClr val="accent2">
                    <a:lumMod val="50000"/>
                  </a:schemeClr>
                </a:solidFill>
              </a:rPr>
              <a:t>деяку</a:t>
            </a:r>
            <a:r>
              <a:rPr lang="ru-RU" sz="2100" dirty="0">
                <a:solidFill>
                  <a:schemeClr val="accent2">
                    <a:lumMod val="50000"/>
                  </a:schemeClr>
                </a:solidFill>
              </a:rPr>
              <a:t> </a:t>
            </a:r>
            <a:r>
              <a:rPr lang="ru-RU" sz="2100" dirty="0" err="1">
                <a:solidFill>
                  <a:schemeClr val="accent2">
                    <a:lumMod val="50000"/>
                  </a:schemeClr>
                </a:solidFill>
              </a:rPr>
              <a:t>кількість</a:t>
            </a:r>
            <a:r>
              <a:rPr lang="ru-RU" sz="2100" dirty="0">
                <a:solidFill>
                  <a:schemeClr val="accent2">
                    <a:lumMod val="50000"/>
                  </a:schemeClr>
                </a:solidFill>
              </a:rPr>
              <a:t> К</a:t>
            </a:r>
            <a:r>
              <a:rPr lang="ru-RU" sz="2100" baseline="30000" dirty="0">
                <a:solidFill>
                  <a:schemeClr val="accent2">
                    <a:lumMod val="50000"/>
                  </a:schemeClr>
                </a:solidFill>
              </a:rPr>
              <a:t>+</a:t>
            </a:r>
            <a:r>
              <a:rPr lang="ru-RU" sz="2100" dirty="0">
                <a:solidFill>
                  <a:schemeClr val="accent2">
                    <a:lumMod val="50000"/>
                  </a:schemeClr>
                </a:solidFill>
              </a:rPr>
              <a:t>, Мд</a:t>
            </a:r>
            <a:r>
              <a:rPr lang="ru-RU" sz="2100" baseline="30000" dirty="0">
                <a:solidFill>
                  <a:schemeClr val="accent2">
                    <a:lumMod val="50000"/>
                  </a:schemeClr>
                </a:solidFill>
              </a:rPr>
              <a:t>2+</a:t>
            </a:r>
            <a:r>
              <a:rPr lang="ru-RU" sz="2100" dirty="0">
                <a:solidFill>
                  <a:schemeClr val="accent2">
                    <a:lumMod val="50000"/>
                  </a:schemeClr>
                </a:solidFill>
              </a:rPr>
              <a:t> і Са</a:t>
            </a:r>
            <a:r>
              <a:rPr lang="ru-RU" sz="2100" baseline="30000" dirty="0">
                <a:solidFill>
                  <a:schemeClr val="accent2">
                    <a:lumMod val="50000"/>
                  </a:schemeClr>
                </a:solidFill>
              </a:rPr>
              <a:t>2+</a:t>
            </a:r>
            <a:r>
              <a:rPr lang="ru-RU" sz="2100" b="1" i="1" dirty="0">
                <a:solidFill>
                  <a:schemeClr val="accent2">
                    <a:lumMod val="50000"/>
                  </a:schemeClr>
                </a:solidFill>
              </a:rPr>
              <a:t>. </a:t>
            </a:r>
            <a:endParaRPr lang="ru-RU" sz="2100" b="1" i="1" dirty="0">
              <a:solidFill>
                <a:schemeClr val="accent2">
                  <a:lumMod val="50000"/>
                </a:schemeClr>
              </a:solidFill>
              <a:effectLst>
                <a:outerShdw blurRad="38100" dist="38100" dir="2700000" algn="tl">
                  <a:srgbClr val="000000">
                    <a:alpha val="43137"/>
                  </a:srgbClr>
                </a:outerShdw>
              </a:effectLst>
            </a:endParaRPr>
          </a:p>
        </p:txBody>
      </p:sp>
      <p:sp>
        <p:nvSpPr>
          <p:cNvPr id="7" name="Номер слайда 4"/>
          <p:cNvSpPr>
            <a:spLocks noGrp="1"/>
          </p:cNvSpPr>
          <p:nvPr>
            <p:ph type="sldNum" sz="quarter" idx="12"/>
          </p:nvPr>
        </p:nvSpPr>
        <p:spPr>
          <a:xfrm>
            <a:off x="7884368" y="17447"/>
            <a:ext cx="628650" cy="611186"/>
          </a:xfrm>
        </p:spPr>
        <p:txBody>
          <a:bodyPr/>
          <a:lstStyle/>
          <a:p>
            <a:pPr>
              <a:defRPr/>
            </a:pPr>
            <a:r>
              <a:rPr lang="uk-UA" dirty="0" smtClean="0">
                <a:solidFill>
                  <a:srgbClr val="FFFF00"/>
                </a:solidFill>
                <a:effectLst>
                  <a:outerShdw blurRad="38100" dist="38100" dir="2700000" algn="tl">
                    <a:srgbClr val="000000">
                      <a:alpha val="43137"/>
                    </a:srgbClr>
                  </a:outerShdw>
                </a:effectLst>
              </a:rPr>
              <a:t>21</a:t>
            </a:r>
            <a:endParaRPr lang="uk-UA" dirty="0">
              <a:solidFill>
                <a:srgbClr val="FFFF00"/>
              </a:solidFill>
              <a:effectLst>
                <a:outerShdw blurRad="38100" dist="38100" dir="2700000" algn="tl">
                  <a:srgbClr val="000000">
                    <a:alpha val="43137"/>
                  </a:srgbClr>
                </a:outerShdw>
              </a:effectLst>
            </a:endParaRPr>
          </a:p>
        </p:txBody>
      </p:sp>
      <p:sp>
        <p:nvSpPr>
          <p:cNvPr id="8" name="Заголовок 1"/>
          <p:cNvSpPr txBox="1">
            <a:spLocks/>
          </p:cNvSpPr>
          <p:nvPr/>
        </p:nvSpPr>
        <p:spPr>
          <a:xfrm>
            <a:off x="345107" y="188640"/>
            <a:ext cx="7344816" cy="792088"/>
          </a:xfrm>
          <a:prstGeom prst="rect">
            <a:avLst/>
          </a:prstGeom>
        </p:spPr>
        <p:txBody>
          <a:bodyPr/>
          <a:lstStyle>
            <a:lvl1pPr algn="l" defTabSz="457200" rtl="0" fontAlgn="base">
              <a:spcBef>
                <a:spcPct val="0"/>
              </a:spcBef>
              <a:spcAft>
                <a:spcPct val="0"/>
              </a:spcAft>
              <a:defRPr sz="4200" kern="1200">
                <a:solidFill>
                  <a:schemeClr val="tx2"/>
                </a:solidFill>
                <a:latin typeface="+mj-lt"/>
                <a:ea typeface="+mj-ea"/>
                <a:cs typeface="+mj-cs"/>
              </a:defRPr>
            </a:lvl1pPr>
            <a:lvl2pPr algn="l" defTabSz="457200" rtl="0" fontAlgn="base">
              <a:spcBef>
                <a:spcPct val="0"/>
              </a:spcBef>
              <a:spcAft>
                <a:spcPct val="0"/>
              </a:spcAft>
              <a:defRPr sz="4200">
                <a:solidFill>
                  <a:schemeClr val="tx2"/>
                </a:solidFill>
                <a:latin typeface="Arial" panose="020B0604020202020204" pitchFamily="34" charset="0"/>
              </a:defRPr>
            </a:lvl2pPr>
            <a:lvl3pPr algn="l" defTabSz="457200" rtl="0" fontAlgn="base">
              <a:spcBef>
                <a:spcPct val="0"/>
              </a:spcBef>
              <a:spcAft>
                <a:spcPct val="0"/>
              </a:spcAft>
              <a:defRPr sz="4200">
                <a:solidFill>
                  <a:schemeClr val="tx2"/>
                </a:solidFill>
                <a:latin typeface="Arial" panose="020B0604020202020204" pitchFamily="34" charset="0"/>
              </a:defRPr>
            </a:lvl3pPr>
            <a:lvl4pPr algn="l" defTabSz="457200" rtl="0" fontAlgn="base">
              <a:spcBef>
                <a:spcPct val="0"/>
              </a:spcBef>
              <a:spcAft>
                <a:spcPct val="0"/>
              </a:spcAft>
              <a:defRPr sz="4200">
                <a:solidFill>
                  <a:schemeClr val="tx2"/>
                </a:solidFill>
                <a:latin typeface="Arial" panose="020B0604020202020204" pitchFamily="34" charset="0"/>
              </a:defRPr>
            </a:lvl4pPr>
            <a:lvl5pPr algn="l" defTabSz="457200" rtl="0" fontAlgn="base">
              <a:spcBef>
                <a:spcPct val="0"/>
              </a:spcBef>
              <a:spcAft>
                <a:spcPct val="0"/>
              </a:spcAft>
              <a:defRPr sz="4200">
                <a:solidFill>
                  <a:schemeClr val="tx2"/>
                </a:solidFill>
                <a:latin typeface="Arial" panose="020B0604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hangingPunct="1"/>
            <a:r>
              <a:rPr lang="uk-UA" sz="2400" b="1" dirty="0" smtClean="0">
                <a:solidFill>
                  <a:schemeClr val="accent5">
                    <a:lumMod val="50000"/>
                  </a:schemeClr>
                </a:solidFill>
                <a:latin typeface="Calibri" panose="020F0502020204030204" pitchFamily="34" charset="0"/>
              </a:rPr>
              <a:t>Крім запасних жирів, білків та вуглеводів, в насінні містяться:</a:t>
            </a:r>
            <a:endParaRPr lang="ru-RU" sz="2400" b="1" i="1" dirty="0">
              <a:solidFill>
                <a:srgbClr val="FF0000"/>
              </a:solidFill>
              <a:effectLst>
                <a:outerShdw blurRad="38100" dist="38100" dir="2700000" algn="tl">
                  <a:srgbClr val="000000">
                    <a:alpha val="43137"/>
                  </a:srgbClr>
                </a:outerShdw>
              </a:effectLst>
              <a:latin typeface="Calibri" panose="020F0502020204030204" pitchFamily="34" charset="0"/>
            </a:endParaRPr>
          </a:p>
        </p:txBody>
      </p:sp>
      <p:pic>
        <p:nvPicPr>
          <p:cNvPr id="1026" name="Picture 2" descr="img-Fc67u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3340" y="1520469"/>
            <a:ext cx="2914650" cy="150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3275620" y="3565161"/>
            <a:ext cx="5401262" cy="415498"/>
          </a:xfrm>
          <a:prstGeom prst="rect">
            <a:avLst/>
          </a:prstGeom>
          <a:noFill/>
        </p:spPr>
        <p:txBody>
          <a:bodyPr wrap="square" rtlCol="0">
            <a:spAutoFit/>
          </a:bodyPr>
          <a:lstStyle/>
          <a:p>
            <a:pPr algn="just"/>
            <a:r>
              <a:rPr lang="ru-RU" sz="2100" dirty="0" err="1" smtClean="0">
                <a:solidFill>
                  <a:schemeClr val="accent4">
                    <a:lumMod val="50000"/>
                  </a:schemeClr>
                </a:solidFill>
              </a:rPr>
              <a:t>Мінеральні</a:t>
            </a:r>
            <a:r>
              <a:rPr lang="ru-RU" sz="2100" dirty="0" smtClean="0">
                <a:solidFill>
                  <a:schemeClr val="accent4">
                    <a:lumMod val="50000"/>
                  </a:schemeClr>
                </a:solidFill>
              </a:rPr>
              <a:t> </a:t>
            </a:r>
            <a:r>
              <a:rPr lang="ru-RU" sz="2100" dirty="0" err="1" smtClean="0">
                <a:solidFill>
                  <a:schemeClr val="accent4">
                    <a:lumMod val="50000"/>
                  </a:schemeClr>
                </a:solidFill>
              </a:rPr>
              <a:t>елементи</a:t>
            </a:r>
            <a:r>
              <a:rPr lang="ru-RU" sz="2100" dirty="0" smtClean="0">
                <a:solidFill>
                  <a:schemeClr val="accent4">
                    <a:lumMod val="50000"/>
                  </a:schemeClr>
                </a:solidFill>
              </a:rPr>
              <a:t> та </a:t>
            </a:r>
            <a:r>
              <a:rPr lang="ru-RU" sz="2100" dirty="0" err="1" smtClean="0">
                <a:solidFill>
                  <a:schemeClr val="accent4">
                    <a:lumMod val="50000"/>
                  </a:schemeClr>
                </a:solidFill>
              </a:rPr>
              <a:t>амінокислоти</a:t>
            </a:r>
            <a:endParaRPr lang="ru-RU" sz="2100" dirty="0">
              <a:solidFill>
                <a:schemeClr val="accent4">
                  <a:lumMod val="50000"/>
                </a:schemeClr>
              </a:solidFill>
              <a:effectLst>
                <a:outerShdw blurRad="38100" dist="38100" dir="2700000" algn="tl">
                  <a:srgbClr val="000000">
                    <a:alpha val="43137"/>
                  </a:srgbClr>
                </a:outerShdw>
              </a:effectLst>
            </a:endParaRPr>
          </a:p>
        </p:txBody>
      </p:sp>
      <p:sp>
        <p:nvSpPr>
          <p:cNvPr id="11" name="TextBox 10"/>
          <p:cNvSpPr txBox="1"/>
          <p:nvPr/>
        </p:nvSpPr>
        <p:spPr>
          <a:xfrm>
            <a:off x="3268080" y="4096280"/>
            <a:ext cx="5552391" cy="1061829"/>
          </a:xfrm>
          <a:prstGeom prst="rect">
            <a:avLst/>
          </a:prstGeom>
          <a:noFill/>
        </p:spPr>
        <p:txBody>
          <a:bodyPr wrap="square" rtlCol="0">
            <a:spAutoFit/>
          </a:bodyPr>
          <a:lstStyle/>
          <a:p>
            <a:pPr algn="just"/>
            <a:r>
              <a:rPr lang="ru-RU" sz="2100" dirty="0" err="1">
                <a:solidFill>
                  <a:schemeClr val="accent4">
                    <a:lumMod val="50000"/>
                  </a:schemeClr>
                </a:solidFill>
              </a:rPr>
              <a:t>Ф</a:t>
            </a:r>
            <a:r>
              <a:rPr lang="ru-RU" sz="2100" dirty="0" err="1" smtClean="0">
                <a:solidFill>
                  <a:schemeClr val="accent4">
                    <a:lumMod val="50000"/>
                  </a:schemeClr>
                </a:solidFill>
              </a:rPr>
              <a:t>ерменти</a:t>
            </a:r>
            <a:r>
              <a:rPr lang="ru-RU" sz="2100" dirty="0" smtClean="0">
                <a:solidFill>
                  <a:schemeClr val="accent4">
                    <a:lumMod val="50000"/>
                  </a:schemeClr>
                </a:solidFill>
              </a:rPr>
              <a:t> </a:t>
            </a:r>
            <a:r>
              <a:rPr lang="ru-RU" sz="2100" dirty="0">
                <a:solidFill>
                  <a:schemeClr val="accent4">
                    <a:lumMod val="50000"/>
                  </a:schemeClr>
                </a:solidFill>
              </a:rPr>
              <a:t>і </a:t>
            </a:r>
            <a:r>
              <a:rPr lang="ru-RU" sz="2100" dirty="0" err="1" smtClean="0">
                <a:solidFill>
                  <a:schemeClr val="accent4">
                    <a:lumMod val="50000"/>
                  </a:schemeClr>
                </a:solidFill>
              </a:rPr>
              <a:t>гормони</a:t>
            </a:r>
            <a:r>
              <a:rPr lang="ru-RU" sz="2100" dirty="0" smtClean="0">
                <a:solidFill>
                  <a:schemeClr val="accent4">
                    <a:lumMod val="50000"/>
                  </a:schemeClr>
                </a:solidFill>
              </a:rPr>
              <a:t> </a:t>
            </a:r>
            <a:r>
              <a:rPr lang="ru-RU" sz="2100" dirty="0">
                <a:solidFill>
                  <a:schemeClr val="accent4">
                    <a:lumMod val="50000"/>
                  </a:schemeClr>
                </a:solidFill>
              </a:rPr>
              <a:t>в неактивному </a:t>
            </a:r>
            <a:r>
              <a:rPr lang="ru-RU" sz="2100" dirty="0" err="1" smtClean="0">
                <a:solidFill>
                  <a:schemeClr val="accent4">
                    <a:lumMod val="50000"/>
                  </a:schemeClr>
                </a:solidFill>
              </a:rPr>
              <a:t>стані</a:t>
            </a:r>
            <a:r>
              <a:rPr lang="ru-RU" sz="2100" dirty="0" smtClean="0">
                <a:solidFill>
                  <a:schemeClr val="accent4">
                    <a:lumMod val="50000"/>
                  </a:schemeClr>
                </a:solidFill>
              </a:rPr>
              <a:t>, </a:t>
            </a:r>
            <a:r>
              <a:rPr lang="ru-RU" sz="2100" dirty="0" err="1" smtClean="0">
                <a:solidFill>
                  <a:schemeClr val="accent4">
                    <a:lumMod val="50000"/>
                  </a:schemeClr>
                </a:solidFill>
              </a:rPr>
              <a:t>які</a:t>
            </a:r>
            <a:r>
              <a:rPr lang="ru-RU" sz="2100" dirty="0" smtClean="0">
                <a:solidFill>
                  <a:schemeClr val="accent4">
                    <a:lumMod val="50000"/>
                  </a:schemeClr>
                </a:solidFill>
              </a:rPr>
              <a:t> </a:t>
            </a:r>
            <a:r>
              <a:rPr lang="ru-RU" sz="2100" dirty="0" err="1" smtClean="0">
                <a:solidFill>
                  <a:schemeClr val="accent4">
                    <a:lumMod val="50000"/>
                  </a:schemeClr>
                </a:solidFill>
              </a:rPr>
              <a:t>активуються</a:t>
            </a:r>
            <a:r>
              <a:rPr lang="ru-RU" sz="2100" dirty="0" smtClean="0">
                <a:solidFill>
                  <a:schemeClr val="accent4">
                    <a:lumMod val="50000"/>
                  </a:schemeClr>
                </a:solidFill>
              </a:rPr>
              <a:t> </a:t>
            </a:r>
            <a:r>
              <a:rPr lang="ru-RU" sz="2100" dirty="0" err="1" smtClean="0">
                <a:solidFill>
                  <a:schemeClr val="accent4">
                    <a:lumMod val="50000"/>
                  </a:schemeClr>
                </a:solidFill>
              </a:rPr>
              <a:t>під</a:t>
            </a:r>
            <a:r>
              <a:rPr lang="ru-RU" sz="2100" dirty="0" smtClean="0">
                <a:solidFill>
                  <a:schemeClr val="accent4">
                    <a:lumMod val="50000"/>
                  </a:schemeClr>
                </a:solidFill>
              </a:rPr>
              <a:t> </a:t>
            </a:r>
            <a:r>
              <a:rPr lang="ru-RU" sz="2100" dirty="0" err="1" smtClean="0">
                <a:solidFill>
                  <a:schemeClr val="accent4">
                    <a:lumMod val="50000"/>
                  </a:schemeClr>
                </a:solidFill>
              </a:rPr>
              <a:t>впливом</a:t>
            </a:r>
            <a:r>
              <a:rPr lang="ru-RU" sz="2100" dirty="0" smtClean="0">
                <a:solidFill>
                  <a:schemeClr val="accent4">
                    <a:lumMod val="50000"/>
                  </a:schemeClr>
                </a:solidFill>
              </a:rPr>
              <a:t> </a:t>
            </a:r>
            <a:r>
              <a:rPr lang="ru-RU" sz="2100" dirty="0" err="1" smtClean="0">
                <a:solidFill>
                  <a:schemeClr val="accent4">
                    <a:lumMod val="50000"/>
                  </a:schemeClr>
                </a:solidFill>
              </a:rPr>
              <a:t>набрякання</a:t>
            </a:r>
            <a:r>
              <a:rPr lang="ru-RU" sz="2100" dirty="0" smtClean="0">
                <a:solidFill>
                  <a:schemeClr val="accent4">
                    <a:lumMod val="50000"/>
                  </a:schemeClr>
                </a:solidFill>
              </a:rPr>
              <a:t> (</a:t>
            </a:r>
            <a:r>
              <a:rPr lang="ru-RU" sz="2100" dirty="0" err="1" smtClean="0">
                <a:solidFill>
                  <a:schemeClr val="accent4">
                    <a:lumMod val="50000"/>
                  </a:schemeClr>
                </a:solidFill>
              </a:rPr>
              <a:t>набухання</a:t>
            </a:r>
            <a:r>
              <a:rPr lang="ru-RU" sz="2100" dirty="0" smtClean="0">
                <a:solidFill>
                  <a:schemeClr val="accent4">
                    <a:lumMod val="50000"/>
                  </a:schemeClr>
                </a:solidFill>
              </a:rPr>
              <a:t>).</a:t>
            </a:r>
            <a:endParaRPr lang="ru-RU" sz="2100" dirty="0">
              <a:solidFill>
                <a:schemeClr val="accent4">
                  <a:lumMod val="50000"/>
                </a:schemeClr>
              </a:solidFill>
              <a:effectLst>
                <a:outerShdw blurRad="38100" dist="38100" dir="2700000" algn="tl">
                  <a:srgbClr val="000000">
                    <a:alpha val="43137"/>
                  </a:srgbClr>
                </a:outerShdw>
              </a:effectLst>
            </a:endParaRPr>
          </a:p>
        </p:txBody>
      </p:sp>
      <p:sp>
        <p:nvSpPr>
          <p:cNvPr id="12" name="TextBox 11"/>
          <p:cNvSpPr txBox="1"/>
          <p:nvPr/>
        </p:nvSpPr>
        <p:spPr>
          <a:xfrm>
            <a:off x="181217" y="5165987"/>
            <a:ext cx="8783271" cy="1446550"/>
          </a:xfrm>
          <a:prstGeom prst="rect">
            <a:avLst/>
          </a:prstGeom>
          <a:noFill/>
        </p:spPr>
        <p:txBody>
          <a:bodyPr wrap="square" rtlCol="0">
            <a:spAutoFit/>
          </a:bodyPr>
          <a:lstStyle/>
          <a:p>
            <a:pPr algn="ctr"/>
            <a:r>
              <a:rPr lang="ru-RU" sz="2200" dirty="0" smtClean="0">
                <a:solidFill>
                  <a:schemeClr val="accent1">
                    <a:lumMod val="50000"/>
                  </a:schemeClr>
                </a:solidFill>
              </a:rPr>
              <a:t>Для </a:t>
            </a:r>
            <a:r>
              <a:rPr lang="ru-RU" sz="2200" dirty="0" err="1" smtClean="0">
                <a:solidFill>
                  <a:schemeClr val="accent1">
                    <a:lumMod val="50000"/>
                  </a:schemeClr>
                </a:solidFill>
              </a:rPr>
              <a:t>ферментів</a:t>
            </a:r>
            <a:r>
              <a:rPr lang="ru-RU" sz="2200" dirty="0" smtClean="0">
                <a:solidFill>
                  <a:schemeClr val="accent1">
                    <a:lumMod val="50000"/>
                  </a:schemeClr>
                </a:solidFill>
              </a:rPr>
              <a:t>, </a:t>
            </a:r>
            <a:r>
              <a:rPr lang="ru-RU" sz="2200" dirty="0" err="1" smtClean="0">
                <a:solidFill>
                  <a:schemeClr val="accent1">
                    <a:lumMod val="50000"/>
                  </a:schemeClr>
                </a:solidFill>
              </a:rPr>
              <a:t>що</a:t>
            </a:r>
            <a:r>
              <a:rPr lang="ru-RU" sz="2200" dirty="0" smtClean="0">
                <a:solidFill>
                  <a:schemeClr val="accent1">
                    <a:lumMod val="50000"/>
                  </a:schemeClr>
                </a:solidFill>
              </a:rPr>
              <a:t> </a:t>
            </a:r>
            <a:r>
              <a:rPr lang="ru-RU" sz="2200" dirty="0" err="1" smtClean="0">
                <a:solidFill>
                  <a:schemeClr val="accent1">
                    <a:lumMod val="50000"/>
                  </a:schemeClr>
                </a:solidFill>
              </a:rPr>
              <a:t>синтезуються</a:t>
            </a:r>
            <a:r>
              <a:rPr lang="ru-RU" sz="2200" i="1" dirty="0" smtClean="0">
                <a:solidFill>
                  <a:schemeClr val="accent1">
                    <a:lumMod val="50000"/>
                  </a:schemeClr>
                </a:solidFill>
              </a:rPr>
              <a:t> </a:t>
            </a:r>
            <a:r>
              <a:rPr lang="en-US" sz="2200" i="1" dirty="0">
                <a:solidFill>
                  <a:schemeClr val="accent1">
                    <a:lumMod val="50000"/>
                  </a:schemeClr>
                </a:solidFill>
              </a:rPr>
              <a:t>de </a:t>
            </a:r>
            <a:r>
              <a:rPr lang="en-US" sz="2200" i="1" dirty="0" smtClean="0">
                <a:solidFill>
                  <a:schemeClr val="accent1">
                    <a:lumMod val="50000"/>
                  </a:schemeClr>
                </a:solidFill>
              </a:rPr>
              <a:t>novo</a:t>
            </a:r>
            <a:r>
              <a:rPr lang="uk-UA" sz="2200" i="1" dirty="0" smtClean="0">
                <a:solidFill>
                  <a:schemeClr val="accent1">
                    <a:lumMod val="50000"/>
                  </a:schemeClr>
                </a:solidFill>
              </a:rPr>
              <a:t>, </a:t>
            </a:r>
            <a:r>
              <a:rPr lang="ru-RU" sz="2200" dirty="0" err="1" smtClean="0">
                <a:solidFill>
                  <a:schemeClr val="accent1">
                    <a:lumMod val="50000"/>
                  </a:schemeClr>
                </a:solidFill>
              </a:rPr>
              <a:t>потрібна</a:t>
            </a:r>
            <a:r>
              <a:rPr lang="ru-RU" sz="2200" dirty="0" smtClean="0">
                <a:solidFill>
                  <a:schemeClr val="accent1">
                    <a:lumMod val="50000"/>
                  </a:schemeClr>
                </a:solidFill>
              </a:rPr>
              <a:t> </a:t>
            </a:r>
            <a:r>
              <a:rPr lang="ru-RU" sz="2200" dirty="0" err="1" smtClean="0">
                <a:solidFill>
                  <a:schemeClr val="accent1">
                    <a:lumMod val="50000"/>
                  </a:schemeClr>
                </a:solidFill>
              </a:rPr>
              <a:t>інформаційна</a:t>
            </a:r>
            <a:r>
              <a:rPr lang="ru-RU" sz="2200" dirty="0" smtClean="0">
                <a:solidFill>
                  <a:schemeClr val="accent1">
                    <a:lumMod val="50000"/>
                  </a:schemeClr>
                </a:solidFill>
              </a:rPr>
              <a:t> </a:t>
            </a:r>
            <a:r>
              <a:rPr lang="ru-RU" sz="2200" dirty="0">
                <a:solidFill>
                  <a:schemeClr val="accent1">
                    <a:lumMod val="50000"/>
                  </a:schemeClr>
                </a:solidFill>
              </a:rPr>
              <a:t>РНК. </a:t>
            </a:r>
            <a:r>
              <a:rPr lang="ru-RU" sz="2200" dirty="0" err="1" smtClean="0">
                <a:solidFill>
                  <a:schemeClr val="accent1">
                    <a:lumMod val="50000"/>
                  </a:schemeClr>
                </a:solidFill>
              </a:rPr>
              <a:t>іРНК</a:t>
            </a:r>
            <a:r>
              <a:rPr lang="ru-RU" sz="2200" dirty="0" smtClean="0">
                <a:solidFill>
                  <a:schemeClr val="accent1">
                    <a:lumMod val="50000"/>
                  </a:schemeClr>
                </a:solidFill>
              </a:rPr>
              <a:t> </a:t>
            </a:r>
            <a:r>
              <a:rPr lang="ru-RU" sz="2200" dirty="0">
                <a:solidFill>
                  <a:schemeClr val="accent1">
                    <a:lumMod val="50000"/>
                  </a:schemeClr>
                </a:solidFill>
              </a:rPr>
              <a:t>в </a:t>
            </a:r>
            <a:r>
              <a:rPr lang="ru-RU" sz="2200" dirty="0" err="1">
                <a:solidFill>
                  <a:schemeClr val="accent1">
                    <a:lumMod val="50000"/>
                  </a:schemeClr>
                </a:solidFill>
              </a:rPr>
              <a:t>проростаючому</a:t>
            </a:r>
            <a:r>
              <a:rPr lang="ru-RU" sz="2200" dirty="0">
                <a:solidFill>
                  <a:schemeClr val="accent1">
                    <a:lumMod val="50000"/>
                  </a:schemeClr>
                </a:solidFill>
              </a:rPr>
              <a:t> </a:t>
            </a:r>
            <a:r>
              <a:rPr lang="ru-RU" sz="2200" dirty="0" err="1">
                <a:solidFill>
                  <a:schemeClr val="accent1">
                    <a:lumMod val="50000"/>
                  </a:schemeClr>
                </a:solidFill>
              </a:rPr>
              <a:t>насінні</a:t>
            </a:r>
            <a:r>
              <a:rPr lang="ru-RU" sz="2200" dirty="0">
                <a:solidFill>
                  <a:schemeClr val="accent1">
                    <a:lumMod val="50000"/>
                  </a:schemeClr>
                </a:solidFill>
              </a:rPr>
              <a:t> </a:t>
            </a:r>
            <a:r>
              <a:rPr lang="ru-RU" sz="2200" dirty="0" err="1" smtClean="0">
                <a:solidFill>
                  <a:schemeClr val="accent1">
                    <a:lumMod val="50000"/>
                  </a:schemeClr>
                </a:solidFill>
              </a:rPr>
              <a:t>належить</a:t>
            </a:r>
            <a:r>
              <a:rPr lang="ru-RU" sz="2200" dirty="0" smtClean="0">
                <a:solidFill>
                  <a:schemeClr val="accent1">
                    <a:lumMod val="50000"/>
                  </a:schemeClr>
                </a:solidFill>
              </a:rPr>
              <a:t> до </a:t>
            </a:r>
            <a:r>
              <a:rPr lang="ru-RU" sz="2200" dirty="0" err="1" smtClean="0">
                <a:solidFill>
                  <a:schemeClr val="accent1">
                    <a:lumMod val="50000"/>
                  </a:schemeClr>
                </a:solidFill>
              </a:rPr>
              <a:t>трьох</a:t>
            </a:r>
            <a:r>
              <a:rPr lang="ru-RU" sz="2200" dirty="0" smtClean="0">
                <a:solidFill>
                  <a:schemeClr val="accent1">
                    <a:lumMod val="50000"/>
                  </a:schemeClr>
                </a:solidFill>
              </a:rPr>
              <a:t> </a:t>
            </a:r>
            <a:r>
              <a:rPr lang="ru-RU" sz="2200" dirty="0" err="1" smtClean="0">
                <a:solidFill>
                  <a:schemeClr val="accent1">
                    <a:lumMod val="50000"/>
                  </a:schemeClr>
                </a:solidFill>
              </a:rPr>
              <a:t>типів</a:t>
            </a:r>
            <a:r>
              <a:rPr lang="ru-RU" sz="2200" dirty="0" smtClean="0">
                <a:solidFill>
                  <a:schemeClr val="accent1">
                    <a:lumMod val="50000"/>
                  </a:schemeClr>
                </a:solidFill>
              </a:rPr>
              <a:t>: </a:t>
            </a:r>
            <a:r>
              <a:rPr lang="ru-RU" sz="2200" b="1" dirty="0" err="1" smtClean="0">
                <a:solidFill>
                  <a:srgbClr val="C00000"/>
                </a:solidFill>
                <a:effectLst>
                  <a:outerShdw blurRad="38100" dist="38100" dir="2700000" algn="tl">
                    <a:srgbClr val="000000">
                      <a:alpha val="43137"/>
                    </a:srgbClr>
                  </a:outerShdw>
                </a:effectLst>
              </a:rPr>
              <a:t>попередня</a:t>
            </a:r>
            <a:r>
              <a:rPr lang="ru-RU" sz="2200" b="1" dirty="0" smtClean="0">
                <a:solidFill>
                  <a:srgbClr val="C00000"/>
                </a:solidFill>
                <a:effectLst>
                  <a:outerShdw blurRad="38100" dist="38100" dir="2700000" algn="tl">
                    <a:srgbClr val="000000">
                      <a:alpha val="43137"/>
                    </a:srgbClr>
                  </a:outerShdw>
                </a:effectLst>
              </a:rPr>
              <a:t> (</a:t>
            </a:r>
            <a:r>
              <a:rPr lang="ru-RU" sz="2200" b="1" dirty="0" err="1" smtClean="0">
                <a:solidFill>
                  <a:srgbClr val="C00000"/>
                </a:solidFill>
                <a:effectLst>
                  <a:outerShdw blurRad="38100" dist="38100" dir="2700000" algn="tl">
                    <a:srgbClr val="000000">
                      <a:alpha val="43137"/>
                    </a:srgbClr>
                  </a:outerShdw>
                </a:effectLst>
              </a:rPr>
              <a:t>залишкова</a:t>
            </a:r>
            <a:r>
              <a:rPr lang="ru-RU" sz="2200" b="1" dirty="0" smtClean="0">
                <a:solidFill>
                  <a:srgbClr val="C00000"/>
                </a:solidFill>
                <a:effectLst>
                  <a:outerShdw blurRad="38100" dist="38100" dir="2700000" algn="tl">
                    <a:srgbClr val="000000">
                      <a:alpha val="43137"/>
                    </a:srgbClr>
                  </a:outerShdw>
                </a:effectLst>
              </a:rPr>
              <a:t>), </a:t>
            </a:r>
            <a:r>
              <a:rPr lang="ru-RU" sz="2200" b="1" dirty="0" err="1" smtClean="0">
                <a:solidFill>
                  <a:srgbClr val="C00000"/>
                </a:solidFill>
                <a:effectLst>
                  <a:outerShdw blurRad="38100" dist="38100" dir="2700000" algn="tl">
                    <a:srgbClr val="000000">
                      <a:alpha val="43137"/>
                    </a:srgbClr>
                  </a:outerShdw>
                </a:effectLst>
              </a:rPr>
              <a:t>транскрибована</a:t>
            </a:r>
            <a:r>
              <a:rPr lang="ru-RU" sz="2200" b="1" dirty="0" smtClean="0">
                <a:solidFill>
                  <a:srgbClr val="C00000"/>
                </a:solidFill>
                <a:effectLst>
                  <a:outerShdw blurRad="38100" dist="38100" dir="2700000" algn="tl">
                    <a:srgbClr val="000000">
                      <a:alpha val="43137"/>
                    </a:srgbClr>
                  </a:outerShdw>
                </a:effectLst>
              </a:rPr>
              <a:t> в </a:t>
            </a:r>
            <a:r>
              <a:rPr lang="ru-RU" sz="2200" b="1" dirty="0" err="1" smtClean="0">
                <a:solidFill>
                  <a:srgbClr val="C00000"/>
                </a:solidFill>
                <a:effectLst>
                  <a:outerShdw blurRad="38100" dist="38100" dir="2700000" algn="tl">
                    <a:srgbClr val="000000">
                      <a:alpha val="43137"/>
                    </a:srgbClr>
                  </a:outerShdw>
                </a:effectLst>
              </a:rPr>
              <a:t>ембріогенезі</a:t>
            </a:r>
            <a:r>
              <a:rPr lang="ru-RU" sz="2200" b="1" dirty="0" smtClean="0">
                <a:solidFill>
                  <a:srgbClr val="C00000"/>
                </a:solidFill>
                <a:effectLst>
                  <a:outerShdw blurRad="38100" dist="38100" dir="2700000" algn="tl">
                    <a:srgbClr val="000000">
                      <a:alpha val="43137"/>
                    </a:srgbClr>
                  </a:outerShdw>
                </a:effectLst>
              </a:rPr>
              <a:t> неактивна, </a:t>
            </a:r>
            <a:r>
              <a:rPr lang="ru-RU" sz="2200" b="1" dirty="0" err="1" smtClean="0">
                <a:solidFill>
                  <a:srgbClr val="C00000"/>
                </a:solidFill>
                <a:effectLst>
                  <a:outerShdw blurRad="38100" dist="38100" dir="2700000" algn="tl">
                    <a:srgbClr val="000000">
                      <a:alpha val="43137"/>
                    </a:srgbClr>
                  </a:outerShdw>
                </a:effectLst>
              </a:rPr>
              <a:t>новоутворена</a:t>
            </a:r>
            <a:endParaRPr lang="ru-RU" sz="2200" b="1" dirty="0">
              <a:solidFill>
                <a:srgbClr val="C0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500" fill="hold"/>
                                        <p:tgtEl>
                                          <p:spTgt spid="10"/>
                                        </p:tgtEl>
                                        <p:attrNameLst>
                                          <p:attrName>ppt_x</p:attrName>
                                        </p:attrNameLst>
                                      </p:cBhvr>
                                      <p:tavLst>
                                        <p:tav tm="0">
                                          <p:val>
                                            <p:strVal val="#ppt_x"/>
                                          </p:val>
                                        </p:tav>
                                        <p:tav tm="100000">
                                          <p:val>
                                            <p:strVal val="#ppt_x"/>
                                          </p:val>
                                        </p:tav>
                                      </p:tavLst>
                                    </p:anim>
                                    <p:anim calcmode="lin" valueType="num">
                                      <p:cBhvr additive="base">
                                        <p:cTn id="1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500" fill="hold"/>
                                        <p:tgtEl>
                                          <p:spTgt spid="11"/>
                                        </p:tgtEl>
                                        <p:attrNameLst>
                                          <p:attrName>ppt_x</p:attrName>
                                        </p:attrNameLst>
                                      </p:cBhvr>
                                      <p:tavLst>
                                        <p:tav tm="0">
                                          <p:val>
                                            <p:strVal val="#ppt_x"/>
                                          </p:val>
                                        </p:tav>
                                        <p:tav tm="100000">
                                          <p:val>
                                            <p:strVal val="#ppt_x"/>
                                          </p:val>
                                        </p:tav>
                                      </p:tavLst>
                                    </p:anim>
                                    <p:anim calcmode="lin" valueType="num">
                                      <p:cBhvr additive="base">
                                        <p:cTn id="2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1"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additive="base">
                                        <p:cTn id="29" dur="500" fill="hold"/>
                                        <p:tgtEl>
                                          <p:spTgt spid="12"/>
                                        </p:tgtEl>
                                        <p:attrNameLst>
                                          <p:attrName>ppt_x</p:attrName>
                                        </p:attrNameLst>
                                      </p:cBhvr>
                                      <p:tavLst>
                                        <p:tav tm="0">
                                          <p:val>
                                            <p:strVal val="#ppt_x"/>
                                          </p:val>
                                        </p:tav>
                                        <p:tav tm="100000">
                                          <p:val>
                                            <p:strVal val="#ppt_x"/>
                                          </p:val>
                                        </p:tav>
                                      </p:tavLst>
                                    </p:anim>
                                    <p:anim calcmode="lin" valueType="num">
                                      <p:cBhvr additive="base">
                                        <p:cTn id="3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2"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27984" y="548680"/>
            <a:ext cx="3200400" cy="2133600"/>
          </a:xfrm>
          <a:prstGeom prst="rect">
            <a:avLst/>
          </a:prstGeom>
        </p:spPr>
      </p:pic>
      <p:sp>
        <p:nvSpPr>
          <p:cNvPr id="7" name="Номер слайда 4"/>
          <p:cNvSpPr>
            <a:spLocks noGrp="1"/>
          </p:cNvSpPr>
          <p:nvPr>
            <p:ph type="sldNum" sz="quarter" idx="12"/>
          </p:nvPr>
        </p:nvSpPr>
        <p:spPr>
          <a:xfrm>
            <a:off x="7835705" y="42203"/>
            <a:ext cx="677313" cy="586430"/>
          </a:xfrm>
        </p:spPr>
        <p:txBody>
          <a:bodyPr/>
          <a:lstStyle/>
          <a:p>
            <a:pPr>
              <a:defRPr/>
            </a:pPr>
            <a:r>
              <a:rPr lang="uk-UA" dirty="0" smtClean="0">
                <a:solidFill>
                  <a:srgbClr val="FFFF00"/>
                </a:solidFill>
                <a:effectLst>
                  <a:outerShdw blurRad="38100" dist="38100" dir="2700000" algn="tl">
                    <a:srgbClr val="000000">
                      <a:alpha val="43137"/>
                    </a:srgbClr>
                  </a:outerShdw>
                </a:effectLst>
              </a:rPr>
              <a:t>22</a:t>
            </a:r>
            <a:endParaRPr lang="uk-UA" dirty="0">
              <a:solidFill>
                <a:srgbClr val="FFFF00"/>
              </a:solidFill>
              <a:effectLst>
                <a:outerShdw blurRad="38100" dist="38100" dir="2700000" algn="tl">
                  <a:srgbClr val="000000">
                    <a:alpha val="43137"/>
                  </a:srgbClr>
                </a:outerShdw>
              </a:effectLst>
            </a:endParaRPr>
          </a:p>
        </p:txBody>
      </p:sp>
      <p:sp>
        <p:nvSpPr>
          <p:cNvPr id="8" name="TextBox 7"/>
          <p:cNvSpPr txBox="1"/>
          <p:nvPr/>
        </p:nvSpPr>
        <p:spPr>
          <a:xfrm>
            <a:off x="395536" y="296144"/>
            <a:ext cx="3888432" cy="2677656"/>
          </a:xfrm>
          <a:prstGeom prst="rect">
            <a:avLst/>
          </a:prstGeom>
          <a:noFill/>
        </p:spPr>
        <p:txBody>
          <a:bodyPr wrap="square" rtlCol="0">
            <a:spAutoFit/>
          </a:bodyPr>
          <a:lstStyle/>
          <a:p>
            <a:r>
              <a:rPr lang="ru-RU" sz="2400" dirty="0" err="1">
                <a:solidFill>
                  <a:schemeClr val="accent6">
                    <a:lumMod val="50000"/>
                  </a:schemeClr>
                </a:solidFill>
              </a:rPr>
              <a:t>Велике</a:t>
            </a:r>
            <a:r>
              <a:rPr lang="ru-RU" sz="2400" dirty="0">
                <a:solidFill>
                  <a:schemeClr val="accent6">
                    <a:lumMod val="50000"/>
                  </a:schemeClr>
                </a:solidFill>
              </a:rPr>
              <a:t> </a:t>
            </a:r>
            <a:r>
              <a:rPr lang="ru-RU" sz="2400" dirty="0" err="1">
                <a:solidFill>
                  <a:schemeClr val="accent6">
                    <a:lumMod val="50000"/>
                  </a:schemeClr>
                </a:solidFill>
              </a:rPr>
              <a:t>значення</a:t>
            </a:r>
            <a:r>
              <a:rPr lang="ru-RU" sz="2400" dirty="0">
                <a:solidFill>
                  <a:schemeClr val="accent6">
                    <a:lumMod val="50000"/>
                  </a:schemeClr>
                </a:solidFill>
              </a:rPr>
              <a:t> в </a:t>
            </a:r>
            <a:r>
              <a:rPr lang="ru-RU" sz="2400" dirty="0" err="1">
                <a:solidFill>
                  <a:schemeClr val="accent6">
                    <a:lumMod val="50000"/>
                  </a:schemeClr>
                </a:solidFill>
              </a:rPr>
              <a:t>регуляції</a:t>
            </a:r>
            <a:r>
              <a:rPr lang="ru-RU" sz="2400" dirty="0">
                <a:solidFill>
                  <a:schemeClr val="accent6">
                    <a:lumMod val="50000"/>
                  </a:schemeClr>
                </a:solidFill>
              </a:rPr>
              <a:t> </a:t>
            </a:r>
            <a:r>
              <a:rPr lang="ru-RU" sz="2400" dirty="0" err="1">
                <a:solidFill>
                  <a:schemeClr val="accent6">
                    <a:lumMod val="50000"/>
                  </a:schemeClr>
                </a:solidFill>
              </a:rPr>
              <a:t>утворення</a:t>
            </a:r>
            <a:r>
              <a:rPr lang="ru-RU" sz="2400" dirty="0">
                <a:solidFill>
                  <a:schemeClr val="accent6">
                    <a:lumMod val="50000"/>
                  </a:schemeClr>
                </a:solidFill>
              </a:rPr>
              <a:t> </a:t>
            </a:r>
            <a:r>
              <a:rPr lang="ru-RU" sz="2400" dirty="0" err="1" smtClean="0">
                <a:solidFill>
                  <a:schemeClr val="accent6">
                    <a:lumMod val="50000"/>
                  </a:schemeClr>
                </a:solidFill>
              </a:rPr>
              <a:t>ферментів</a:t>
            </a:r>
            <a:r>
              <a:rPr lang="ru-RU" sz="2400" dirty="0" smtClean="0">
                <a:solidFill>
                  <a:schemeClr val="accent6">
                    <a:lumMod val="50000"/>
                  </a:schemeClr>
                </a:solidFill>
              </a:rPr>
              <a:t>, </a:t>
            </a:r>
            <a:r>
              <a:rPr lang="ru-RU" sz="2400" dirty="0" err="1" smtClean="0">
                <a:solidFill>
                  <a:schemeClr val="accent6">
                    <a:lumMod val="50000"/>
                  </a:schemeClr>
                </a:solidFill>
              </a:rPr>
              <a:t>що</a:t>
            </a:r>
            <a:r>
              <a:rPr lang="ru-RU" sz="2400" dirty="0" smtClean="0">
                <a:solidFill>
                  <a:schemeClr val="accent6">
                    <a:lumMod val="50000"/>
                  </a:schemeClr>
                </a:solidFill>
              </a:rPr>
              <a:t> </a:t>
            </a:r>
            <a:r>
              <a:rPr lang="ru-RU" sz="2400" dirty="0" err="1" smtClean="0">
                <a:solidFill>
                  <a:schemeClr val="accent6">
                    <a:lumMod val="50000"/>
                  </a:schemeClr>
                </a:solidFill>
              </a:rPr>
              <a:t>необхідні</a:t>
            </a:r>
            <a:r>
              <a:rPr lang="ru-RU" sz="2400" dirty="0" smtClean="0">
                <a:solidFill>
                  <a:schemeClr val="accent6">
                    <a:lumMod val="50000"/>
                  </a:schemeClr>
                </a:solidFill>
              </a:rPr>
              <a:t> для росту </a:t>
            </a:r>
            <a:r>
              <a:rPr lang="ru-RU" sz="2400" dirty="0" err="1" smtClean="0">
                <a:solidFill>
                  <a:schemeClr val="accent6">
                    <a:lumMod val="50000"/>
                  </a:schemeClr>
                </a:solidFill>
              </a:rPr>
              <a:t>зародка</a:t>
            </a:r>
            <a:r>
              <a:rPr lang="ru-RU" sz="2400" dirty="0" smtClean="0">
                <a:solidFill>
                  <a:schemeClr val="accent6">
                    <a:lumMod val="50000"/>
                  </a:schemeClr>
                </a:solidFill>
              </a:rPr>
              <a:t>, </a:t>
            </a:r>
            <a:r>
              <a:rPr lang="ru-RU" sz="2400" dirty="0" err="1">
                <a:solidFill>
                  <a:schemeClr val="accent6">
                    <a:lumMod val="50000"/>
                  </a:schemeClr>
                </a:solidFill>
              </a:rPr>
              <a:t>належить</a:t>
            </a:r>
            <a:r>
              <a:rPr lang="ru-RU" sz="2400" dirty="0">
                <a:solidFill>
                  <a:schemeClr val="accent6">
                    <a:lumMod val="50000"/>
                  </a:schemeClr>
                </a:solidFill>
              </a:rPr>
              <a:t> </a:t>
            </a:r>
            <a:r>
              <a:rPr lang="ru-RU" sz="2400" dirty="0" err="1">
                <a:solidFill>
                  <a:schemeClr val="accent6">
                    <a:lumMod val="50000"/>
                  </a:schemeClr>
                </a:solidFill>
              </a:rPr>
              <a:t>фітогормонам</a:t>
            </a:r>
            <a:r>
              <a:rPr lang="ru-RU" sz="2400" dirty="0">
                <a:solidFill>
                  <a:schemeClr val="accent6">
                    <a:lumMod val="50000"/>
                  </a:schemeClr>
                </a:solidFill>
              </a:rPr>
              <a:t>, </a:t>
            </a:r>
            <a:r>
              <a:rPr lang="ru-RU" sz="2400" dirty="0" err="1">
                <a:solidFill>
                  <a:schemeClr val="accent6">
                    <a:lumMod val="50000"/>
                  </a:schemeClr>
                </a:solidFill>
              </a:rPr>
              <a:t>зокрема</a:t>
            </a:r>
            <a:r>
              <a:rPr lang="ru-RU" sz="2400" dirty="0">
                <a:solidFill>
                  <a:schemeClr val="accent6">
                    <a:lumMod val="50000"/>
                  </a:schemeClr>
                </a:solidFill>
              </a:rPr>
              <a:t> </a:t>
            </a:r>
            <a:r>
              <a:rPr lang="ru-RU" sz="2400" dirty="0" err="1">
                <a:solidFill>
                  <a:schemeClr val="accent6">
                    <a:lumMod val="50000"/>
                  </a:schemeClr>
                </a:solidFill>
              </a:rPr>
              <a:t>гіберелінам</a:t>
            </a:r>
            <a:r>
              <a:rPr lang="ru-RU" sz="2400" dirty="0">
                <a:solidFill>
                  <a:schemeClr val="accent6">
                    <a:lumMod val="50000"/>
                  </a:schemeClr>
                </a:solidFill>
              </a:rPr>
              <a:t>. </a:t>
            </a:r>
            <a:r>
              <a:rPr lang="ru-RU" sz="2400" dirty="0" err="1">
                <a:solidFill>
                  <a:schemeClr val="accent6">
                    <a:lumMod val="50000"/>
                  </a:schemeClr>
                </a:solidFill>
              </a:rPr>
              <a:t>Джерелом</a:t>
            </a:r>
            <a:r>
              <a:rPr lang="ru-RU" sz="2400" dirty="0">
                <a:solidFill>
                  <a:schemeClr val="accent6">
                    <a:lumMod val="50000"/>
                  </a:schemeClr>
                </a:solidFill>
              </a:rPr>
              <a:t> </a:t>
            </a:r>
            <a:r>
              <a:rPr lang="ru-RU" sz="2400" dirty="0" err="1">
                <a:solidFill>
                  <a:schemeClr val="accent6">
                    <a:lumMod val="50000"/>
                  </a:schemeClr>
                </a:solidFill>
              </a:rPr>
              <a:t>гіберелінів</a:t>
            </a:r>
            <a:r>
              <a:rPr lang="ru-RU" sz="2400" dirty="0">
                <a:solidFill>
                  <a:schemeClr val="accent6">
                    <a:lumMod val="50000"/>
                  </a:schemeClr>
                </a:solidFill>
              </a:rPr>
              <a:t> є </a:t>
            </a:r>
            <a:r>
              <a:rPr lang="ru-RU" sz="2400" dirty="0" err="1">
                <a:solidFill>
                  <a:schemeClr val="accent6">
                    <a:lumMod val="50000"/>
                  </a:schemeClr>
                </a:solidFill>
              </a:rPr>
              <a:t>зародок</a:t>
            </a:r>
            <a:r>
              <a:rPr lang="ru-RU" sz="2400" dirty="0" smtClean="0">
                <a:solidFill>
                  <a:schemeClr val="accent6">
                    <a:lumMod val="50000"/>
                  </a:schemeClr>
                </a:solidFill>
              </a:rPr>
              <a:t>.</a:t>
            </a:r>
          </a:p>
        </p:txBody>
      </p:sp>
      <p:sp>
        <p:nvSpPr>
          <p:cNvPr id="9" name="TextBox 8"/>
          <p:cNvSpPr txBox="1"/>
          <p:nvPr/>
        </p:nvSpPr>
        <p:spPr>
          <a:xfrm>
            <a:off x="395536" y="2973800"/>
            <a:ext cx="8568952" cy="3416320"/>
          </a:xfrm>
          <a:prstGeom prst="rect">
            <a:avLst/>
          </a:prstGeom>
          <a:noFill/>
        </p:spPr>
        <p:txBody>
          <a:bodyPr wrap="square" rtlCol="0">
            <a:spAutoFit/>
          </a:bodyPr>
          <a:lstStyle/>
          <a:p>
            <a:r>
              <a:rPr lang="ru-RU" sz="2400" dirty="0" smtClean="0">
                <a:solidFill>
                  <a:schemeClr val="accent6">
                    <a:lumMod val="50000"/>
                  </a:schemeClr>
                </a:solidFill>
              </a:rPr>
              <a:t>У </a:t>
            </a:r>
            <a:r>
              <a:rPr lang="ru-RU" sz="2400" dirty="0">
                <a:solidFill>
                  <a:schemeClr val="accent6">
                    <a:lumMod val="50000"/>
                  </a:schemeClr>
                </a:solidFill>
              </a:rPr>
              <a:t>сухому </a:t>
            </a:r>
            <a:r>
              <a:rPr lang="ru-RU" sz="2400" dirty="0" err="1">
                <a:solidFill>
                  <a:schemeClr val="accent6">
                    <a:lumMod val="50000"/>
                  </a:schemeClr>
                </a:solidFill>
              </a:rPr>
              <a:t>насінні</a:t>
            </a:r>
            <a:r>
              <a:rPr lang="ru-RU" sz="2400" dirty="0">
                <a:solidFill>
                  <a:schemeClr val="accent6">
                    <a:lumMod val="50000"/>
                  </a:schemeClr>
                </a:solidFill>
              </a:rPr>
              <a:t> </a:t>
            </a:r>
            <a:r>
              <a:rPr lang="ru-RU" sz="2400" dirty="0" err="1">
                <a:solidFill>
                  <a:schemeClr val="accent6">
                    <a:lumMod val="50000"/>
                  </a:schemeClr>
                </a:solidFill>
              </a:rPr>
              <a:t>гібереліни</a:t>
            </a:r>
            <a:r>
              <a:rPr lang="ru-RU" sz="2400" dirty="0">
                <a:solidFill>
                  <a:schemeClr val="accent6">
                    <a:lumMod val="50000"/>
                  </a:schemeClr>
                </a:solidFill>
              </a:rPr>
              <a:t> </a:t>
            </a:r>
            <a:r>
              <a:rPr lang="ru-RU" sz="2400" dirty="0" err="1">
                <a:solidFill>
                  <a:schemeClr val="accent6">
                    <a:lumMod val="50000"/>
                  </a:schemeClr>
                </a:solidFill>
              </a:rPr>
              <a:t>перебувають</a:t>
            </a:r>
            <a:r>
              <a:rPr lang="ru-RU" sz="2400" dirty="0">
                <a:solidFill>
                  <a:schemeClr val="accent6">
                    <a:lumMod val="50000"/>
                  </a:schemeClr>
                </a:solidFill>
              </a:rPr>
              <a:t> в </a:t>
            </a:r>
            <a:r>
              <a:rPr lang="ru-RU" sz="2400" dirty="0" err="1">
                <a:solidFill>
                  <a:schemeClr val="accent6">
                    <a:lumMod val="50000"/>
                  </a:schemeClr>
                </a:solidFill>
              </a:rPr>
              <a:t>зв'язаному</a:t>
            </a:r>
            <a:r>
              <a:rPr lang="ru-RU" sz="2400" dirty="0">
                <a:solidFill>
                  <a:schemeClr val="accent6">
                    <a:lumMod val="50000"/>
                  </a:schemeClr>
                </a:solidFill>
              </a:rPr>
              <a:t> </a:t>
            </a:r>
            <a:r>
              <a:rPr lang="ru-RU" sz="2400" dirty="0" err="1">
                <a:solidFill>
                  <a:schemeClr val="accent6">
                    <a:lumMod val="50000"/>
                  </a:schemeClr>
                </a:solidFill>
              </a:rPr>
              <a:t>стані</a:t>
            </a:r>
            <a:r>
              <a:rPr lang="ru-RU" sz="2400" dirty="0">
                <a:solidFill>
                  <a:schemeClr val="accent6">
                    <a:lumMod val="50000"/>
                  </a:schemeClr>
                </a:solidFill>
              </a:rPr>
              <a:t>. Вони </a:t>
            </a:r>
            <a:r>
              <a:rPr lang="ru-RU" sz="2400" dirty="0" err="1">
                <a:solidFill>
                  <a:schemeClr val="accent6">
                    <a:lumMod val="50000"/>
                  </a:schemeClr>
                </a:solidFill>
              </a:rPr>
              <a:t>активуються</a:t>
            </a:r>
            <a:r>
              <a:rPr lang="ru-RU" sz="2400" dirty="0">
                <a:solidFill>
                  <a:schemeClr val="accent6">
                    <a:lumMod val="50000"/>
                  </a:schemeClr>
                </a:solidFill>
              </a:rPr>
              <a:t> та </a:t>
            </a:r>
            <a:r>
              <a:rPr lang="ru-RU" sz="2400" dirty="0" err="1">
                <a:solidFill>
                  <a:schemeClr val="accent6">
                    <a:lumMod val="50000"/>
                  </a:schemeClr>
                </a:solidFill>
              </a:rPr>
              <a:t>частково</a:t>
            </a:r>
            <a:r>
              <a:rPr lang="ru-RU" sz="2400" dirty="0">
                <a:solidFill>
                  <a:schemeClr val="accent6">
                    <a:lumMod val="50000"/>
                  </a:schemeClr>
                </a:solidFill>
              </a:rPr>
              <a:t> </a:t>
            </a:r>
            <a:r>
              <a:rPr lang="ru-RU" sz="2400" dirty="0" err="1">
                <a:solidFill>
                  <a:schemeClr val="accent6">
                    <a:lumMod val="50000"/>
                  </a:schemeClr>
                </a:solidFill>
              </a:rPr>
              <a:t>утворюються</a:t>
            </a:r>
            <a:r>
              <a:rPr lang="ru-RU" sz="2400" dirty="0">
                <a:solidFill>
                  <a:schemeClr val="accent6">
                    <a:lumMod val="50000"/>
                  </a:schemeClr>
                </a:solidFill>
              </a:rPr>
              <a:t> заново </a:t>
            </a:r>
            <a:r>
              <a:rPr lang="ru-RU" sz="2400" dirty="0" err="1">
                <a:solidFill>
                  <a:schemeClr val="accent6">
                    <a:lumMod val="50000"/>
                  </a:schemeClr>
                </a:solidFill>
              </a:rPr>
              <a:t>під</a:t>
            </a:r>
            <a:r>
              <a:rPr lang="ru-RU" sz="2400" dirty="0">
                <a:solidFill>
                  <a:schemeClr val="accent6">
                    <a:lumMod val="50000"/>
                  </a:schemeClr>
                </a:solidFill>
              </a:rPr>
              <a:t> час </a:t>
            </a:r>
            <a:r>
              <a:rPr lang="ru-RU" sz="2400" dirty="0" err="1">
                <a:solidFill>
                  <a:schemeClr val="accent6">
                    <a:lumMod val="50000"/>
                  </a:schemeClr>
                </a:solidFill>
              </a:rPr>
              <a:t>набухання</a:t>
            </a:r>
            <a:r>
              <a:rPr lang="ru-RU" sz="2400" dirty="0">
                <a:solidFill>
                  <a:schemeClr val="accent6">
                    <a:lumMod val="50000"/>
                  </a:schemeClr>
                </a:solidFill>
              </a:rPr>
              <a:t>. </a:t>
            </a:r>
            <a:r>
              <a:rPr lang="ru-RU" sz="2400" dirty="0" err="1">
                <a:solidFill>
                  <a:schemeClr val="accent6">
                    <a:lumMod val="50000"/>
                  </a:schemeClr>
                </a:solidFill>
              </a:rPr>
              <a:t>Оскільки</a:t>
            </a:r>
            <a:r>
              <a:rPr lang="ru-RU" sz="2400" dirty="0">
                <a:solidFill>
                  <a:schemeClr val="accent6">
                    <a:lumMod val="50000"/>
                  </a:schemeClr>
                </a:solidFill>
              </a:rPr>
              <a:t> </a:t>
            </a:r>
            <a:r>
              <a:rPr lang="ru-RU" sz="2400" dirty="0" err="1">
                <a:solidFill>
                  <a:schemeClr val="accent6">
                    <a:lumMod val="50000"/>
                  </a:schemeClr>
                </a:solidFill>
              </a:rPr>
              <a:t>гідролази</a:t>
            </a:r>
            <a:r>
              <a:rPr lang="ru-RU" sz="2400" dirty="0">
                <a:solidFill>
                  <a:schemeClr val="accent6">
                    <a:lumMod val="50000"/>
                  </a:schemeClr>
                </a:solidFill>
              </a:rPr>
              <a:t>, </a:t>
            </a:r>
            <a:r>
              <a:rPr lang="ru-RU" sz="2400" dirty="0" err="1">
                <a:solidFill>
                  <a:schemeClr val="accent6">
                    <a:lumMod val="50000"/>
                  </a:schemeClr>
                </a:solidFill>
              </a:rPr>
              <a:t>зокрема</a:t>
            </a:r>
            <a:r>
              <a:rPr lang="ru-RU" sz="2400" dirty="0">
                <a:solidFill>
                  <a:schemeClr val="accent6">
                    <a:lumMod val="50000"/>
                  </a:schemeClr>
                </a:solidFill>
              </a:rPr>
              <a:t> </a:t>
            </a:r>
            <a:r>
              <a:rPr lang="ru-RU" sz="2400" dirty="0" err="1">
                <a:solidFill>
                  <a:schemeClr val="accent6">
                    <a:lumMod val="50000"/>
                  </a:schemeClr>
                </a:solidFill>
              </a:rPr>
              <a:t>нуклеази</a:t>
            </a:r>
            <a:r>
              <a:rPr lang="ru-RU" sz="2400" dirty="0">
                <a:solidFill>
                  <a:schemeClr val="accent6">
                    <a:lumMod val="50000"/>
                  </a:schemeClr>
                </a:solidFill>
              </a:rPr>
              <a:t>, каталізують </a:t>
            </a:r>
            <a:r>
              <a:rPr lang="ru-RU" sz="2400" dirty="0" err="1">
                <a:solidFill>
                  <a:schemeClr val="accent6">
                    <a:lumMod val="50000"/>
                  </a:schemeClr>
                </a:solidFill>
              </a:rPr>
              <a:t>розпад</a:t>
            </a:r>
            <a:r>
              <a:rPr lang="ru-RU" sz="2400" dirty="0">
                <a:solidFill>
                  <a:schemeClr val="accent6">
                    <a:lumMod val="50000"/>
                  </a:schemeClr>
                </a:solidFill>
              </a:rPr>
              <a:t> </a:t>
            </a:r>
            <a:r>
              <a:rPr lang="ru-RU" sz="2400" dirty="0" err="1">
                <a:solidFill>
                  <a:schemeClr val="accent6">
                    <a:lumMod val="50000"/>
                  </a:schemeClr>
                </a:solidFill>
              </a:rPr>
              <a:t>нуклеїно</a:t>
            </a:r>
            <a:r>
              <a:rPr lang="ru-RU" sz="2400" dirty="0">
                <a:solidFill>
                  <a:schemeClr val="accent6">
                    <a:lumMod val="50000"/>
                  </a:schemeClr>
                </a:solidFill>
              </a:rPr>
              <a:t>- </a:t>
            </a:r>
            <a:r>
              <a:rPr lang="ru-RU" sz="2400" cap="small" dirty="0" err="1">
                <a:solidFill>
                  <a:schemeClr val="accent6">
                    <a:lumMod val="50000"/>
                  </a:schemeClr>
                </a:solidFill>
              </a:rPr>
              <a:t>ііііх</a:t>
            </a:r>
            <a:r>
              <a:rPr lang="ru-RU" sz="2400" dirty="0">
                <a:solidFill>
                  <a:schemeClr val="accent6">
                    <a:lumMod val="50000"/>
                  </a:schemeClr>
                </a:solidFill>
              </a:rPr>
              <a:t> кислот, </a:t>
            </a:r>
            <a:r>
              <a:rPr lang="ru-RU" sz="2400" dirty="0" err="1">
                <a:solidFill>
                  <a:schemeClr val="accent6">
                    <a:lumMod val="50000"/>
                  </a:schemeClr>
                </a:solidFill>
              </a:rPr>
              <a:t>формуються</a:t>
            </a:r>
            <a:r>
              <a:rPr lang="ru-RU" sz="2400" dirty="0">
                <a:solidFill>
                  <a:schemeClr val="accent6">
                    <a:lumMod val="50000"/>
                  </a:schemeClr>
                </a:solidFill>
              </a:rPr>
              <a:t> </a:t>
            </a:r>
            <a:r>
              <a:rPr lang="ru-RU" sz="2400" dirty="0" err="1">
                <a:solidFill>
                  <a:schemeClr val="accent6">
                    <a:lumMod val="50000"/>
                  </a:schemeClr>
                </a:solidFill>
              </a:rPr>
              <a:t>пуринові</a:t>
            </a:r>
            <a:r>
              <a:rPr lang="ru-RU" sz="2400" dirty="0">
                <a:solidFill>
                  <a:schemeClr val="accent6">
                    <a:lumMod val="50000"/>
                  </a:schemeClr>
                </a:solidFill>
              </a:rPr>
              <a:t> </a:t>
            </a:r>
            <a:r>
              <a:rPr lang="ru-RU" sz="2400" dirty="0" err="1">
                <a:solidFill>
                  <a:schemeClr val="accent6">
                    <a:lumMod val="50000"/>
                  </a:schemeClr>
                </a:solidFill>
              </a:rPr>
              <a:t>основи</a:t>
            </a:r>
            <a:r>
              <a:rPr lang="ru-RU" sz="2400" dirty="0">
                <a:solidFill>
                  <a:schemeClr val="accent6">
                    <a:lumMod val="50000"/>
                  </a:schemeClr>
                </a:solidFill>
              </a:rPr>
              <a:t>, </a:t>
            </a:r>
            <a:r>
              <a:rPr lang="ru-RU" sz="2400" dirty="0" err="1">
                <a:solidFill>
                  <a:schemeClr val="accent6">
                    <a:lumMod val="50000"/>
                  </a:schemeClr>
                </a:solidFill>
              </a:rPr>
              <a:t>які</a:t>
            </a:r>
            <a:r>
              <a:rPr lang="ru-RU" sz="2400" dirty="0">
                <a:solidFill>
                  <a:schemeClr val="accent6">
                    <a:lumMod val="50000"/>
                  </a:schemeClr>
                </a:solidFill>
              </a:rPr>
              <a:t> </a:t>
            </a:r>
            <a:r>
              <a:rPr lang="ru-RU" sz="2400" dirty="0" err="1">
                <a:solidFill>
                  <a:schemeClr val="accent6">
                    <a:lumMod val="50000"/>
                  </a:schemeClr>
                </a:solidFill>
              </a:rPr>
              <a:t>використовуються</a:t>
            </a:r>
            <a:r>
              <a:rPr lang="ru-RU" sz="2400" dirty="0">
                <a:solidFill>
                  <a:schemeClr val="accent6">
                    <a:lumMod val="50000"/>
                  </a:schemeClr>
                </a:solidFill>
              </a:rPr>
              <a:t> для синтезу </a:t>
            </a:r>
            <a:r>
              <a:rPr lang="ru-RU" sz="2400" dirty="0" err="1">
                <a:solidFill>
                  <a:schemeClr val="accent6">
                    <a:lumMod val="50000"/>
                  </a:schemeClr>
                </a:solidFill>
              </a:rPr>
              <a:t>фітогормону</a:t>
            </a:r>
            <a:r>
              <a:rPr lang="ru-RU" sz="2400" dirty="0">
                <a:solidFill>
                  <a:schemeClr val="accent6">
                    <a:lumMod val="50000"/>
                  </a:schemeClr>
                </a:solidFill>
              </a:rPr>
              <a:t> </a:t>
            </a:r>
            <a:r>
              <a:rPr lang="ru-RU" sz="2400" dirty="0" err="1">
                <a:solidFill>
                  <a:schemeClr val="accent6">
                    <a:lumMod val="50000"/>
                  </a:schemeClr>
                </a:solidFill>
              </a:rPr>
              <a:t>цитокініну</a:t>
            </a:r>
            <a:r>
              <a:rPr lang="ru-RU" sz="2400" dirty="0">
                <a:solidFill>
                  <a:schemeClr val="accent6">
                    <a:lumMod val="50000"/>
                  </a:schemeClr>
                </a:solidFill>
              </a:rPr>
              <a:t>. </a:t>
            </a:r>
            <a:r>
              <a:rPr lang="ru-RU" sz="2400" dirty="0" err="1">
                <a:solidFill>
                  <a:schemeClr val="accent6">
                    <a:lumMod val="50000"/>
                  </a:schemeClr>
                </a:solidFill>
              </a:rPr>
              <a:t>Водночас</a:t>
            </a:r>
            <a:r>
              <a:rPr lang="ru-RU" sz="2400" dirty="0">
                <a:solidFill>
                  <a:schemeClr val="accent6">
                    <a:lumMod val="50000"/>
                  </a:schemeClr>
                </a:solidFill>
              </a:rPr>
              <a:t> </a:t>
            </a:r>
            <a:r>
              <a:rPr lang="ru-RU" sz="2400" dirty="0" err="1">
                <a:solidFill>
                  <a:schemeClr val="accent6">
                    <a:lumMod val="50000"/>
                  </a:schemeClr>
                </a:solidFill>
              </a:rPr>
              <a:t>під</a:t>
            </a:r>
            <a:r>
              <a:rPr lang="ru-RU" sz="2400" dirty="0">
                <a:solidFill>
                  <a:schemeClr val="accent6">
                    <a:lumMod val="50000"/>
                  </a:schemeClr>
                </a:solidFill>
              </a:rPr>
              <a:t> </a:t>
            </a:r>
            <a:r>
              <a:rPr lang="ru-RU" sz="2400" dirty="0" err="1">
                <a:solidFill>
                  <a:schemeClr val="accent6">
                    <a:lumMod val="50000"/>
                  </a:schemeClr>
                </a:solidFill>
              </a:rPr>
              <a:t>впливом</a:t>
            </a:r>
            <a:r>
              <a:rPr lang="ru-RU" sz="2400" dirty="0">
                <a:solidFill>
                  <a:schemeClr val="accent6">
                    <a:lumMod val="50000"/>
                  </a:schemeClr>
                </a:solidFill>
              </a:rPr>
              <a:t> протеаз </a:t>
            </a:r>
            <a:r>
              <a:rPr lang="ru-RU" sz="2400" dirty="0" err="1" smtClean="0">
                <a:solidFill>
                  <a:schemeClr val="accent6">
                    <a:lumMod val="50000"/>
                  </a:schemeClr>
                </a:solidFill>
              </a:rPr>
              <a:t>білки</a:t>
            </a:r>
            <a:r>
              <a:rPr lang="ru-RU" sz="2400" dirty="0" smtClean="0">
                <a:solidFill>
                  <a:schemeClr val="accent6">
                    <a:lumMod val="50000"/>
                  </a:schemeClr>
                </a:solidFill>
              </a:rPr>
              <a:t> </a:t>
            </a:r>
            <a:r>
              <a:rPr lang="ru-RU" sz="2400" dirty="0" err="1">
                <a:solidFill>
                  <a:schemeClr val="accent6">
                    <a:lumMod val="50000"/>
                  </a:schemeClr>
                </a:solidFill>
              </a:rPr>
              <a:t>розпадаються</a:t>
            </a:r>
            <a:r>
              <a:rPr lang="ru-RU" sz="2400" dirty="0">
                <a:solidFill>
                  <a:schemeClr val="accent6">
                    <a:lumMod val="50000"/>
                  </a:schemeClr>
                </a:solidFill>
              </a:rPr>
              <a:t> до </a:t>
            </a:r>
            <a:r>
              <a:rPr lang="ru-RU" sz="2400" dirty="0" err="1">
                <a:solidFill>
                  <a:schemeClr val="accent6">
                    <a:lumMod val="50000"/>
                  </a:schemeClr>
                </a:solidFill>
              </a:rPr>
              <a:t>амінокислот</a:t>
            </a:r>
            <a:r>
              <a:rPr lang="ru-RU" sz="2400" dirty="0">
                <a:solidFill>
                  <a:schemeClr val="accent6">
                    <a:lumMod val="50000"/>
                  </a:schemeClr>
                </a:solidFill>
              </a:rPr>
              <a:t>, </a:t>
            </a:r>
            <a:r>
              <a:rPr lang="ru-RU" sz="2400" dirty="0" err="1">
                <a:solidFill>
                  <a:schemeClr val="accent6">
                    <a:lumMod val="50000"/>
                  </a:schemeClr>
                </a:solidFill>
              </a:rPr>
              <a:t>серед</a:t>
            </a:r>
            <a:r>
              <a:rPr lang="ru-RU" sz="2400" dirty="0">
                <a:solidFill>
                  <a:schemeClr val="accent6">
                    <a:lumMod val="50000"/>
                  </a:schemeClr>
                </a:solidFill>
              </a:rPr>
              <a:t> </a:t>
            </a:r>
            <a:r>
              <a:rPr lang="ru-RU" sz="2400" dirty="0" err="1">
                <a:solidFill>
                  <a:schemeClr val="accent6">
                    <a:lumMod val="50000"/>
                  </a:schemeClr>
                </a:solidFill>
              </a:rPr>
              <a:t>яких</a:t>
            </a:r>
            <a:r>
              <a:rPr lang="ru-RU" sz="2400" dirty="0">
                <a:solidFill>
                  <a:schemeClr val="accent6">
                    <a:lumMod val="50000"/>
                  </a:schemeClr>
                </a:solidFill>
              </a:rPr>
              <a:t> є триптофан — </a:t>
            </a:r>
            <a:r>
              <a:rPr lang="ru-RU" sz="2400" dirty="0" err="1">
                <a:solidFill>
                  <a:schemeClr val="accent6">
                    <a:lumMod val="50000"/>
                  </a:schemeClr>
                </a:solidFill>
              </a:rPr>
              <a:t>попередник</a:t>
            </a:r>
            <a:r>
              <a:rPr lang="ru-RU" sz="2400" dirty="0">
                <a:solidFill>
                  <a:schemeClr val="accent6">
                    <a:lumMod val="50000"/>
                  </a:schemeClr>
                </a:solidFill>
              </a:rPr>
              <a:t> </a:t>
            </a:r>
            <a:r>
              <a:rPr lang="ru-RU" sz="2400" dirty="0" err="1">
                <a:solidFill>
                  <a:schemeClr val="accent6">
                    <a:lumMod val="50000"/>
                  </a:schemeClr>
                </a:solidFill>
              </a:rPr>
              <a:t>фітогормону</a:t>
            </a:r>
            <a:r>
              <a:rPr lang="ru-RU" sz="2400" dirty="0">
                <a:solidFill>
                  <a:schemeClr val="accent6">
                    <a:lumMod val="50000"/>
                  </a:schemeClr>
                </a:solidFill>
              </a:rPr>
              <a:t> ауксину. Цитокініни та </a:t>
            </a:r>
            <a:r>
              <a:rPr lang="ru-RU" sz="2400" dirty="0" err="1">
                <a:solidFill>
                  <a:schemeClr val="accent6">
                    <a:lumMod val="50000"/>
                  </a:schemeClr>
                </a:solidFill>
              </a:rPr>
              <a:t>ауксини</a:t>
            </a:r>
            <a:r>
              <a:rPr lang="ru-RU" sz="2400" dirty="0">
                <a:solidFill>
                  <a:schemeClr val="accent6">
                    <a:lumMod val="50000"/>
                  </a:schemeClr>
                </a:solidFill>
              </a:rPr>
              <a:t> </a:t>
            </a:r>
            <a:r>
              <a:rPr lang="ru-RU" sz="2400" dirty="0" err="1">
                <a:solidFill>
                  <a:schemeClr val="accent6">
                    <a:lumMod val="50000"/>
                  </a:schemeClr>
                </a:solidFill>
              </a:rPr>
              <a:t>регулюють</a:t>
            </a:r>
            <a:r>
              <a:rPr lang="ru-RU" sz="2400" dirty="0">
                <a:solidFill>
                  <a:schemeClr val="accent6">
                    <a:lumMod val="50000"/>
                  </a:schemeClr>
                </a:solidFill>
              </a:rPr>
              <a:t> </a:t>
            </a:r>
            <a:r>
              <a:rPr lang="ru-RU" sz="2400" dirty="0" err="1">
                <a:solidFill>
                  <a:schemeClr val="accent6">
                    <a:lumMod val="50000"/>
                  </a:schemeClr>
                </a:solidFill>
              </a:rPr>
              <a:t>ріст</a:t>
            </a:r>
            <a:r>
              <a:rPr lang="ru-RU" sz="2400" dirty="0">
                <a:solidFill>
                  <a:schemeClr val="accent6">
                    <a:lumMod val="50000"/>
                  </a:schemeClr>
                </a:solidFill>
              </a:rPr>
              <a:t> </a:t>
            </a:r>
            <a:r>
              <a:rPr lang="ru-RU" sz="2400" dirty="0" err="1">
                <a:solidFill>
                  <a:schemeClr val="accent6">
                    <a:lumMod val="50000"/>
                  </a:schemeClr>
                </a:solidFill>
              </a:rPr>
              <a:t>зародка</a:t>
            </a:r>
            <a:r>
              <a:rPr lang="ru-RU" sz="2400" dirty="0">
                <a:solidFill>
                  <a:schemeClr val="accent6">
                    <a:lumMod val="50000"/>
                  </a:schemeClr>
                </a:solidFill>
              </a:rPr>
              <a:t>.</a:t>
            </a:r>
            <a:endParaRPr lang="ru-RU" sz="2400" dirty="0">
              <a:solidFill>
                <a:schemeClr val="accent6">
                  <a:lumMod val="50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345107" y="188640"/>
            <a:ext cx="7344816" cy="792088"/>
          </a:xfrm>
          <a:prstGeom prst="rect">
            <a:avLst/>
          </a:prstGeom>
        </p:spPr>
        <p:txBody>
          <a:bodyPr/>
          <a:lstStyle>
            <a:lvl1pPr algn="l" defTabSz="457200" rtl="0" fontAlgn="base">
              <a:spcBef>
                <a:spcPct val="0"/>
              </a:spcBef>
              <a:spcAft>
                <a:spcPct val="0"/>
              </a:spcAft>
              <a:defRPr sz="4200" kern="1200">
                <a:solidFill>
                  <a:schemeClr val="tx2"/>
                </a:solidFill>
                <a:latin typeface="+mj-lt"/>
                <a:ea typeface="+mj-ea"/>
                <a:cs typeface="+mj-cs"/>
              </a:defRPr>
            </a:lvl1pPr>
            <a:lvl2pPr algn="l" defTabSz="457200" rtl="0" fontAlgn="base">
              <a:spcBef>
                <a:spcPct val="0"/>
              </a:spcBef>
              <a:spcAft>
                <a:spcPct val="0"/>
              </a:spcAft>
              <a:defRPr sz="4200">
                <a:solidFill>
                  <a:schemeClr val="tx2"/>
                </a:solidFill>
                <a:latin typeface="Arial" panose="020B0604020202020204" pitchFamily="34" charset="0"/>
              </a:defRPr>
            </a:lvl2pPr>
            <a:lvl3pPr algn="l" defTabSz="457200" rtl="0" fontAlgn="base">
              <a:spcBef>
                <a:spcPct val="0"/>
              </a:spcBef>
              <a:spcAft>
                <a:spcPct val="0"/>
              </a:spcAft>
              <a:defRPr sz="4200">
                <a:solidFill>
                  <a:schemeClr val="tx2"/>
                </a:solidFill>
                <a:latin typeface="Arial" panose="020B0604020202020204" pitchFamily="34" charset="0"/>
              </a:defRPr>
            </a:lvl3pPr>
            <a:lvl4pPr algn="l" defTabSz="457200" rtl="0" fontAlgn="base">
              <a:spcBef>
                <a:spcPct val="0"/>
              </a:spcBef>
              <a:spcAft>
                <a:spcPct val="0"/>
              </a:spcAft>
              <a:defRPr sz="4200">
                <a:solidFill>
                  <a:schemeClr val="tx2"/>
                </a:solidFill>
                <a:latin typeface="Arial" panose="020B0604020202020204" pitchFamily="34" charset="0"/>
              </a:defRPr>
            </a:lvl4pPr>
            <a:lvl5pPr algn="l" defTabSz="457200" rtl="0" fontAlgn="base">
              <a:spcBef>
                <a:spcPct val="0"/>
              </a:spcBef>
              <a:spcAft>
                <a:spcPct val="0"/>
              </a:spcAft>
              <a:defRPr sz="4200">
                <a:solidFill>
                  <a:schemeClr val="tx2"/>
                </a:solidFill>
                <a:latin typeface="Arial" panose="020B0604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hangingPunct="1"/>
            <a:r>
              <a:rPr lang="uk-UA" sz="2400" b="1" dirty="0">
                <a:latin typeface="Calibri" panose="020F0502020204030204" pitchFamily="34" charset="0"/>
              </a:rPr>
              <a:t>Умови навколишнього середовища, необхідні для росту зародка, що міститься в насінні</a:t>
            </a:r>
            <a:r>
              <a:rPr lang="uk-UA" sz="2400" b="1" dirty="0" smtClean="0">
                <a:solidFill>
                  <a:schemeClr val="accent5">
                    <a:lumMod val="50000"/>
                  </a:schemeClr>
                </a:solidFill>
                <a:latin typeface="Calibri" panose="020F0502020204030204" pitchFamily="34" charset="0"/>
              </a:rPr>
              <a:t>:</a:t>
            </a:r>
            <a:endParaRPr lang="ru-RU" sz="2400" b="1" i="1" dirty="0">
              <a:solidFill>
                <a:srgbClr val="FF0000"/>
              </a:solidFill>
              <a:effectLst>
                <a:outerShdw blurRad="38100" dist="38100" dir="2700000" algn="tl">
                  <a:srgbClr val="000000">
                    <a:alpha val="43137"/>
                  </a:srgbClr>
                </a:outerShdw>
              </a:effectLst>
              <a:latin typeface="Calibri" panose="020F0502020204030204" pitchFamily="34" charset="0"/>
            </a:endParaRPr>
          </a:p>
        </p:txBody>
      </p:sp>
      <p:sp>
        <p:nvSpPr>
          <p:cNvPr id="7" name="Объект 5"/>
          <p:cNvSpPr txBox="1">
            <a:spLocks/>
          </p:cNvSpPr>
          <p:nvPr/>
        </p:nvSpPr>
        <p:spPr bwMode="auto">
          <a:xfrm>
            <a:off x="899592" y="1124744"/>
            <a:ext cx="7920880" cy="5256584"/>
          </a:xfrm>
          <a:prstGeom prst="roundRect">
            <a:avLst>
              <a:gd name="adj" fmla="val 1858"/>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fontScale="92500"/>
          </a:bodyPr>
          <a:lstStyle>
            <a:lvl1pPr marL="0" indent="0" algn="ctr" defTabSz="457200" rtl="0" fontAlgn="base">
              <a:spcBef>
                <a:spcPts val="1000"/>
              </a:spcBef>
              <a:spcAft>
                <a:spcPct val="0"/>
              </a:spcAft>
              <a:buClr>
                <a:srgbClr val="F7F5F7"/>
              </a:buClr>
              <a:buSzPct val="80000"/>
              <a:buFont typeface="Wingdings 3" panose="05040102010807070707" pitchFamily="18" charset="2"/>
              <a:buNone/>
              <a:defRPr sz="1600" kern="1200">
                <a:solidFill>
                  <a:schemeClr val="tx1"/>
                </a:solidFill>
                <a:latin typeface="+mj-lt"/>
                <a:ea typeface="+mj-ea"/>
                <a:cs typeface="+mj-cs"/>
              </a:defRPr>
            </a:lvl1pPr>
            <a:lvl2pPr marL="457200" indent="0" algn="l" defTabSz="457200" rtl="0" fontAlgn="base">
              <a:spcBef>
                <a:spcPts val="1000"/>
              </a:spcBef>
              <a:spcAft>
                <a:spcPct val="0"/>
              </a:spcAft>
              <a:buClr>
                <a:srgbClr val="F7F5F7"/>
              </a:buClr>
              <a:buSzPct val="80000"/>
              <a:buFont typeface="Wingdings 3" panose="05040102010807070707" pitchFamily="18" charset="2"/>
              <a:buNone/>
              <a:defRPr sz="1600" kern="1200">
                <a:solidFill>
                  <a:schemeClr val="tx1"/>
                </a:solidFill>
                <a:latin typeface="+mj-lt"/>
                <a:ea typeface="+mj-ea"/>
                <a:cs typeface="+mj-cs"/>
              </a:defRPr>
            </a:lvl2pPr>
            <a:lvl3pPr marL="914400" indent="0" algn="l" defTabSz="457200" rtl="0" fontAlgn="base">
              <a:spcBef>
                <a:spcPts val="1000"/>
              </a:spcBef>
              <a:spcAft>
                <a:spcPct val="0"/>
              </a:spcAft>
              <a:buClr>
                <a:srgbClr val="F7F5F7"/>
              </a:buClr>
              <a:buSzPct val="80000"/>
              <a:buFont typeface="Wingdings 3" panose="05040102010807070707" pitchFamily="18" charset="2"/>
              <a:buNone/>
              <a:defRPr sz="1600" kern="1200">
                <a:solidFill>
                  <a:schemeClr val="tx1"/>
                </a:solidFill>
                <a:latin typeface="+mj-lt"/>
                <a:ea typeface="+mj-ea"/>
                <a:cs typeface="+mj-cs"/>
              </a:defRPr>
            </a:lvl3pPr>
            <a:lvl4pPr marL="1371600" indent="0" algn="l" defTabSz="457200" rtl="0" fontAlgn="base">
              <a:spcBef>
                <a:spcPts val="1000"/>
              </a:spcBef>
              <a:spcAft>
                <a:spcPct val="0"/>
              </a:spcAft>
              <a:buClr>
                <a:srgbClr val="F7F5F7"/>
              </a:buClr>
              <a:buSzPct val="80000"/>
              <a:buFont typeface="Wingdings 3" panose="05040102010807070707" pitchFamily="18" charset="2"/>
              <a:buNone/>
              <a:defRPr sz="1600" kern="1200">
                <a:solidFill>
                  <a:schemeClr val="tx1"/>
                </a:solidFill>
                <a:latin typeface="+mj-lt"/>
                <a:ea typeface="+mj-ea"/>
                <a:cs typeface="+mj-cs"/>
              </a:defRPr>
            </a:lvl4pPr>
            <a:lvl5pPr marL="1828800" indent="0" algn="l" defTabSz="457200" rtl="0" fontAlgn="base">
              <a:spcBef>
                <a:spcPts val="1000"/>
              </a:spcBef>
              <a:spcAft>
                <a:spcPct val="0"/>
              </a:spcAft>
              <a:buClr>
                <a:srgbClr val="F7F5F7"/>
              </a:buClr>
              <a:buSzPct val="80000"/>
              <a:buFont typeface="Wingdings 3" panose="05040102010807070707" pitchFamily="18" charset="2"/>
              <a:buNone/>
              <a:defRPr sz="1600" kern="1200">
                <a:solidFill>
                  <a:schemeClr val="tx1"/>
                </a:solidFill>
                <a:latin typeface="+mj-lt"/>
                <a:ea typeface="+mj-ea"/>
                <a:cs typeface="+mj-cs"/>
              </a:defRPr>
            </a:lvl5pPr>
            <a:lvl6pPr marL="22860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6pPr>
            <a:lvl7pPr marL="27432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7pPr>
            <a:lvl8pPr marL="32004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8pPr>
            <a:lvl9pPr marL="3657600" indent="0" algn="l" defTabSz="457207" rtl="0" eaLnBrk="1" latinLnBrk="0" hangingPunct="1">
              <a:spcBef>
                <a:spcPts val="1000"/>
              </a:spcBef>
              <a:spcAft>
                <a:spcPts val="0"/>
              </a:spcAft>
              <a:buClr>
                <a:schemeClr val="bg2">
                  <a:lumMod val="40000"/>
                  <a:lumOff val="60000"/>
                </a:schemeClr>
              </a:buClr>
              <a:buSzPct val="80000"/>
              <a:buFont typeface="Wingdings 3" charset="2"/>
              <a:buNone/>
              <a:defRPr sz="1600" b="0" i="0" kern="1200">
                <a:solidFill>
                  <a:schemeClr val="tx1"/>
                </a:solidFill>
                <a:latin typeface="+mj-lt"/>
                <a:ea typeface="+mj-ea"/>
                <a:cs typeface="+mj-cs"/>
              </a:defRPr>
            </a:lvl9pPr>
          </a:lstStyle>
          <a:p>
            <a:pPr marL="285750" indent="-285750" algn="l" eaLnBrk="1" hangingPunct="1">
              <a:buFont typeface="Wingdings" panose="05000000000000000000" pitchFamily="2" charset="2"/>
              <a:buChar char="q"/>
            </a:pPr>
            <a:r>
              <a:rPr lang="uk-UA" sz="2400" b="1" i="1" dirty="0" smtClean="0">
                <a:solidFill>
                  <a:schemeClr val="accent2">
                    <a:lumMod val="75000"/>
                  </a:schemeClr>
                </a:solidFill>
                <a:latin typeface="Calibri" panose="020F0502020204030204" pitchFamily="34" charset="0"/>
              </a:rPr>
              <a:t>Вода</a:t>
            </a:r>
            <a:r>
              <a:rPr lang="uk-UA" sz="2400" b="1" dirty="0" smtClean="0">
                <a:solidFill>
                  <a:schemeClr val="accent2">
                    <a:lumMod val="75000"/>
                  </a:schemeClr>
                </a:solidFill>
                <a:latin typeface="Calibri" panose="020F0502020204030204" pitchFamily="34" charset="0"/>
              </a:rPr>
              <a:t>.</a:t>
            </a:r>
            <a:r>
              <a:rPr lang="uk-UA" sz="2100" dirty="0" smtClean="0">
                <a:latin typeface="Calibri" panose="020F0502020204030204" pitchFamily="34" charset="0"/>
              </a:rPr>
              <a:t> </a:t>
            </a:r>
            <a:r>
              <a:rPr lang="uk-UA" sz="2000" dirty="0" smtClean="0">
                <a:latin typeface="Calibri" panose="020F0502020204030204" pitchFamily="34" charset="0"/>
              </a:rPr>
              <a:t>Насіння містить 5-15% власної вологи для проникнення води в насіння часто необхідна скарифікація (механічне пошкодження); в природі це роблять бактерії. Вода потрібна для активації ферментів в клітині, а також для вимивання АБК та підвищення </a:t>
            </a:r>
            <a:r>
              <a:rPr lang="uk-UA" sz="2000" dirty="0" err="1" smtClean="0">
                <a:latin typeface="Calibri" panose="020F0502020204030204" pitchFamily="34" charset="0"/>
              </a:rPr>
              <a:t>вмістк</a:t>
            </a:r>
            <a:r>
              <a:rPr lang="uk-UA" sz="2000" dirty="0" smtClean="0">
                <a:latin typeface="Calibri" panose="020F0502020204030204" pitchFamily="34" charset="0"/>
              </a:rPr>
              <a:t> стимуляторів-гіберелінів.</a:t>
            </a:r>
          </a:p>
          <a:p>
            <a:pPr marL="285750" indent="-285750" algn="l" eaLnBrk="1" hangingPunct="1">
              <a:buFont typeface="Wingdings" panose="05000000000000000000" pitchFamily="2" charset="2"/>
              <a:buChar char="q"/>
            </a:pPr>
            <a:r>
              <a:rPr lang="uk-UA" sz="2400" b="1" i="1" dirty="0" smtClean="0">
                <a:solidFill>
                  <a:schemeClr val="accent2">
                    <a:lumMod val="75000"/>
                  </a:schemeClr>
                </a:solidFill>
                <a:latin typeface="Calibri" panose="020F0502020204030204" pitchFamily="34" charset="0"/>
              </a:rPr>
              <a:t>Температура</a:t>
            </a:r>
            <a:r>
              <a:rPr lang="uk-UA" sz="2100" dirty="0" smtClean="0">
                <a:latin typeface="Calibri" panose="020F0502020204030204" pitchFamily="34" charset="0"/>
              </a:rPr>
              <a:t>. </a:t>
            </a:r>
            <a:r>
              <a:rPr lang="uk-UA" sz="2000" dirty="0" smtClean="0">
                <a:latin typeface="Calibri" panose="020F0502020204030204" pitchFamily="34" charset="0"/>
              </a:rPr>
              <a:t>Оптимальна температура регулює роботу ферментів.</a:t>
            </a:r>
          </a:p>
          <a:p>
            <a:pPr marL="285750" indent="-285750" algn="l" eaLnBrk="1" hangingPunct="1">
              <a:buFont typeface="Wingdings" panose="05000000000000000000" pitchFamily="2" charset="2"/>
              <a:buChar char="q"/>
            </a:pPr>
            <a:r>
              <a:rPr lang="uk-UA" sz="2400" b="1" i="1" dirty="0" smtClean="0">
                <a:solidFill>
                  <a:schemeClr val="accent2">
                    <a:lumMod val="75000"/>
                  </a:schemeClr>
                </a:solidFill>
                <a:latin typeface="Calibri" panose="020F0502020204030204" pitchFamily="34" charset="0"/>
              </a:rPr>
              <a:t>Світло</a:t>
            </a:r>
            <a:r>
              <a:rPr lang="uk-UA" sz="2400" dirty="0" smtClean="0">
                <a:solidFill>
                  <a:schemeClr val="accent2">
                    <a:lumMod val="75000"/>
                  </a:schemeClr>
                </a:solidFill>
                <a:latin typeface="Calibri" panose="020F0502020204030204" pitchFamily="34" charset="0"/>
              </a:rPr>
              <a:t>.</a:t>
            </a:r>
            <a:r>
              <a:rPr lang="uk-UA" sz="2100" dirty="0" smtClean="0">
                <a:latin typeface="Calibri" panose="020F0502020204030204" pitchFamily="34" charset="0"/>
              </a:rPr>
              <a:t> </a:t>
            </a:r>
            <a:r>
              <a:rPr lang="uk-UA" sz="2000" dirty="0" smtClean="0">
                <a:latin typeface="Calibri" panose="020F0502020204030204" pitchFamily="34" charset="0"/>
              </a:rPr>
              <a:t>Після набухання йде переривання періоду спокою, цей процес контролюється </a:t>
            </a:r>
            <a:r>
              <a:rPr lang="uk-UA" sz="2000" dirty="0" err="1" smtClean="0">
                <a:latin typeface="Calibri" panose="020F0502020204030204" pitchFamily="34" charset="0"/>
              </a:rPr>
              <a:t>фітохромами</a:t>
            </a:r>
            <a:r>
              <a:rPr lang="uk-UA" sz="2000" dirty="0" smtClean="0">
                <a:latin typeface="Calibri" panose="020F0502020204030204" pitchFamily="34" charset="0"/>
              </a:rPr>
              <a:t>.</a:t>
            </a:r>
          </a:p>
          <a:p>
            <a:pPr marL="285750" indent="-285750" algn="l" eaLnBrk="1" hangingPunct="1">
              <a:buFont typeface="Wingdings" panose="05000000000000000000" pitchFamily="2" charset="2"/>
              <a:buChar char="q"/>
            </a:pPr>
            <a:r>
              <a:rPr lang="uk-UA" sz="2400" b="1" i="1" dirty="0">
                <a:solidFill>
                  <a:schemeClr val="accent2">
                    <a:lumMod val="75000"/>
                  </a:schemeClr>
                </a:solidFill>
              </a:rPr>
              <a:t>Кисень</a:t>
            </a:r>
            <a:r>
              <a:rPr lang="uk-UA" sz="2400" b="1" dirty="0">
                <a:solidFill>
                  <a:schemeClr val="accent2">
                    <a:lumMod val="75000"/>
                  </a:schemeClr>
                </a:solidFill>
              </a:rPr>
              <a:t>. </a:t>
            </a:r>
            <a:r>
              <a:rPr lang="uk-UA" sz="2000" dirty="0">
                <a:latin typeface="Calibri" panose="020F0502020204030204" pitchFamily="34" charset="0"/>
              </a:rPr>
              <a:t>Кисень необхідний для забезпечення процесів аеробного дихання. Фізіологія проростання пов'язана із функціонуванням двох зон активності: зони запасних речовин та зони зародка. Процеси розщеплення поживних речовин у разі дихання нам уже відомі, тому, не звертаючи уваги на процеси гідролізу, зазначимо, що всі продукти розкладу транспортуються до зони росту зародка. Енергія, необхідна для синтетичних процесів, надходить за рахунок дихання.</a:t>
            </a:r>
            <a:endParaRPr lang="ru-RU" sz="2000" dirty="0">
              <a:latin typeface="Calibri" panose="020F0502020204030204" pitchFamily="34" charset="0"/>
            </a:endParaRPr>
          </a:p>
        </p:txBody>
      </p:sp>
      <p:sp>
        <p:nvSpPr>
          <p:cNvPr id="8" name="Номер слайда 4"/>
          <p:cNvSpPr>
            <a:spLocks noGrp="1"/>
          </p:cNvSpPr>
          <p:nvPr>
            <p:ph type="sldNum" sz="quarter" idx="12"/>
          </p:nvPr>
        </p:nvSpPr>
        <p:spPr>
          <a:xfrm>
            <a:off x="7835705" y="42203"/>
            <a:ext cx="677313" cy="586430"/>
          </a:xfrm>
        </p:spPr>
        <p:txBody>
          <a:bodyPr/>
          <a:lstStyle/>
          <a:p>
            <a:pPr>
              <a:defRPr/>
            </a:pPr>
            <a:r>
              <a:rPr lang="uk-UA" dirty="0" smtClean="0">
                <a:solidFill>
                  <a:srgbClr val="FFFF00"/>
                </a:solidFill>
                <a:effectLst>
                  <a:outerShdw blurRad="38100" dist="38100" dir="2700000" algn="tl">
                    <a:srgbClr val="000000">
                      <a:alpha val="43137"/>
                    </a:srgbClr>
                  </a:outerShdw>
                </a:effectLst>
              </a:rPr>
              <a:t>23</a:t>
            </a:r>
            <a:endParaRPr lang="uk-UA"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6116952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MG_0078_N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01710" y="1374070"/>
            <a:ext cx="3130277" cy="2350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p:nvPr/>
        </p:nvSpPr>
        <p:spPr>
          <a:xfrm>
            <a:off x="395536" y="116632"/>
            <a:ext cx="4536504" cy="523220"/>
          </a:xfrm>
          <a:prstGeom prst="rect">
            <a:avLst/>
          </a:prstGeom>
          <a:noFill/>
        </p:spPr>
        <p:txBody>
          <a:bodyPr wrap="square" rtlCol="0">
            <a:spAutoFit/>
          </a:bodyPr>
          <a:lstStyle/>
          <a:p>
            <a:r>
              <a:rPr lang="uk-UA" sz="2800" b="1" dirty="0" smtClean="0">
                <a:solidFill>
                  <a:schemeClr val="tx2">
                    <a:lumMod val="75000"/>
                  </a:schemeClr>
                </a:solidFill>
                <a:effectLst>
                  <a:outerShdw blurRad="38100" dist="38100" dir="2700000" algn="tl">
                    <a:srgbClr val="000000">
                      <a:alpha val="43137"/>
                    </a:srgbClr>
                  </a:outerShdw>
                </a:effectLst>
              </a:rPr>
              <a:t>Фази проростання насіння</a:t>
            </a:r>
            <a:endParaRPr lang="ru-RU" sz="2800" b="1" dirty="0">
              <a:solidFill>
                <a:schemeClr val="tx2">
                  <a:lumMod val="75000"/>
                </a:schemeClr>
              </a:solidFill>
              <a:effectLst>
                <a:outerShdw blurRad="38100" dist="38100" dir="2700000" algn="tl">
                  <a:srgbClr val="000000">
                    <a:alpha val="43137"/>
                  </a:srgbClr>
                </a:outerShdw>
              </a:effectLst>
            </a:endParaRPr>
          </a:p>
        </p:txBody>
      </p:sp>
      <p:sp>
        <p:nvSpPr>
          <p:cNvPr id="10" name="TextBox 9"/>
          <p:cNvSpPr txBox="1"/>
          <p:nvPr/>
        </p:nvSpPr>
        <p:spPr>
          <a:xfrm>
            <a:off x="1428705" y="912405"/>
            <a:ext cx="2902213" cy="461665"/>
          </a:xfrm>
          <a:prstGeom prst="rect">
            <a:avLst/>
          </a:prstGeom>
          <a:noFill/>
        </p:spPr>
        <p:txBody>
          <a:bodyPr wrap="square" rtlCol="0">
            <a:spAutoFit/>
          </a:bodyPr>
          <a:lstStyle/>
          <a:p>
            <a:r>
              <a:rPr lang="uk-UA" sz="2400" b="1" dirty="0">
                <a:solidFill>
                  <a:srgbClr val="214B37"/>
                </a:solidFill>
                <a:effectLst>
                  <a:outerShdw blurRad="38100" dist="38100" dir="2700000" algn="tl">
                    <a:srgbClr val="000000">
                      <a:alpha val="43137"/>
                    </a:srgbClr>
                  </a:outerShdw>
                </a:effectLst>
              </a:rPr>
              <a:t>Набрякання насіння</a:t>
            </a:r>
            <a:endParaRPr lang="ru-RU" sz="2400" dirty="0">
              <a:solidFill>
                <a:srgbClr val="214B37"/>
              </a:solidFill>
              <a:effectLst>
                <a:outerShdw blurRad="38100" dist="38100" dir="2700000" algn="tl">
                  <a:srgbClr val="000000">
                    <a:alpha val="43137"/>
                  </a:srgbClr>
                </a:outerShdw>
              </a:effectLst>
            </a:endParaRPr>
          </a:p>
        </p:txBody>
      </p:sp>
      <p:sp>
        <p:nvSpPr>
          <p:cNvPr id="12" name="TextBox 11"/>
          <p:cNvSpPr txBox="1"/>
          <p:nvPr/>
        </p:nvSpPr>
        <p:spPr>
          <a:xfrm>
            <a:off x="1655674" y="4017135"/>
            <a:ext cx="2448273" cy="461665"/>
          </a:xfrm>
          <a:prstGeom prst="rect">
            <a:avLst/>
          </a:prstGeom>
          <a:noFill/>
        </p:spPr>
        <p:txBody>
          <a:bodyPr wrap="square" rtlCol="0">
            <a:spAutoFit/>
          </a:bodyPr>
          <a:lstStyle/>
          <a:p>
            <a:r>
              <a:rPr lang="uk-UA" sz="2400" b="1" dirty="0" err="1">
                <a:solidFill>
                  <a:srgbClr val="214B37"/>
                </a:solidFill>
              </a:rPr>
              <a:t>Прокльовування</a:t>
            </a:r>
            <a:endParaRPr lang="ru-RU" sz="2400" dirty="0">
              <a:solidFill>
                <a:srgbClr val="214B37"/>
              </a:solidFill>
            </a:endParaRPr>
          </a:p>
        </p:txBody>
      </p:sp>
      <p:sp>
        <p:nvSpPr>
          <p:cNvPr id="11" name="Стрелка вниз 10"/>
          <p:cNvSpPr/>
          <p:nvPr/>
        </p:nvSpPr>
        <p:spPr>
          <a:xfrm>
            <a:off x="2843806" y="3682842"/>
            <a:ext cx="144017" cy="33429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Стрелка вниз 14"/>
          <p:cNvSpPr/>
          <p:nvPr/>
        </p:nvSpPr>
        <p:spPr>
          <a:xfrm>
            <a:off x="2879811" y="6416711"/>
            <a:ext cx="216024" cy="383450"/>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Номер слайда 4"/>
          <p:cNvSpPr>
            <a:spLocks noGrp="1"/>
          </p:cNvSpPr>
          <p:nvPr>
            <p:ph type="sldNum" sz="quarter" idx="12"/>
          </p:nvPr>
        </p:nvSpPr>
        <p:spPr>
          <a:xfrm>
            <a:off x="7835705" y="42203"/>
            <a:ext cx="677313" cy="586430"/>
          </a:xfrm>
        </p:spPr>
        <p:txBody>
          <a:bodyPr/>
          <a:lstStyle/>
          <a:p>
            <a:pPr>
              <a:defRPr/>
            </a:pPr>
            <a:r>
              <a:rPr lang="uk-UA" dirty="0" smtClean="0">
                <a:solidFill>
                  <a:srgbClr val="FFFF00"/>
                </a:solidFill>
                <a:effectLst>
                  <a:outerShdw blurRad="38100" dist="38100" dir="2700000" algn="tl">
                    <a:srgbClr val="000000">
                      <a:alpha val="43137"/>
                    </a:srgbClr>
                  </a:outerShdw>
                </a:effectLst>
              </a:rPr>
              <a:t>24</a:t>
            </a:r>
            <a:endParaRPr lang="uk-UA" dirty="0">
              <a:solidFill>
                <a:srgbClr val="FFFF00"/>
              </a:solidFill>
              <a:effectLst>
                <a:outerShdw blurRad="38100" dist="38100" dir="2700000" algn="tl">
                  <a:srgbClr val="000000">
                    <a:alpha val="43137"/>
                  </a:srgbClr>
                </a:outerShdw>
              </a:effectLst>
            </a:endParaRPr>
          </a:p>
        </p:txBody>
      </p:sp>
      <p:sp>
        <p:nvSpPr>
          <p:cNvPr id="17" name="TextBox 16"/>
          <p:cNvSpPr txBox="1"/>
          <p:nvPr/>
        </p:nvSpPr>
        <p:spPr>
          <a:xfrm>
            <a:off x="251519" y="1262229"/>
            <a:ext cx="5472608" cy="2462213"/>
          </a:xfrm>
          <a:prstGeom prst="rect">
            <a:avLst/>
          </a:prstGeom>
          <a:noFill/>
        </p:spPr>
        <p:txBody>
          <a:bodyPr wrap="square" rtlCol="0">
            <a:spAutoFit/>
          </a:bodyPr>
          <a:lstStyle/>
          <a:p>
            <a:pPr algn="just"/>
            <a:r>
              <a:rPr lang="uk-UA" sz="2200" dirty="0" smtClean="0"/>
              <a:t>Пусковим </a:t>
            </a:r>
            <a:r>
              <a:rPr lang="uk-UA" sz="2200" dirty="0"/>
              <a:t>фактором до проростання є поглинання насінням води. Здійснюється за рахунок покращення проникності насінних покривів для води та за рахунок гідратації біополімерів в клітинах. В результаті розвивається тиск набрякання, і насінні покриви розриваються.</a:t>
            </a:r>
            <a:endParaRPr lang="ru-RU" sz="2200" dirty="0"/>
          </a:p>
        </p:txBody>
      </p:sp>
      <p:sp>
        <p:nvSpPr>
          <p:cNvPr id="20" name="TextBox 19"/>
          <p:cNvSpPr txBox="1"/>
          <p:nvPr/>
        </p:nvSpPr>
        <p:spPr>
          <a:xfrm>
            <a:off x="179512" y="4385927"/>
            <a:ext cx="8680467" cy="2123658"/>
          </a:xfrm>
          <a:prstGeom prst="rect">
            <a:avLst/>
          </a:prstGeom>
          <a:noFill/>
        </p:spPr>
        <p:txBody>
          <a:bodyPr wrap="square" rtlCol="0">
            <a:spAutoFit/>
          </a:bodyPr>
          <a:lstStyle/>
          <a:p>
            <a:pPr algn="just"/>
            <a:r>
              <a:rPr lang="uk-UA" sz="2200" dirty="0" err="1"/>
              <a:t>Прокльовування</a:t>
            </a:r>
            <a:r>
              <a:rPr lang="uk-UA" sz="2200" dirty="0"/>
              <a:t> насіння починається, коли насіння досягає критичної вологості (40-65% в перерахунку на сиру масу), і відбувається шляхом росту розтяжіння зародкового кореня або </a:t>
            </a:r>
            <a:r>
              <a:rPr lang="uk-UA" sz="2200" dirty="0" err="1"/>
              <a:t>гіпокотиля</a:t>
            </a:r>
            <a:r>
              <a:rPr lang="uk-UA" sz="2200" dirty="0"/>
              <a:t>, в результаті чого кінчик кореня виштовхується назовні. Ділення клітин починається пізніше</a:t>
            </a:r>
            <a:r>
              <a:rPr lang="uk-UA" sz="2200" dirty="0" smtClean="0"/>
              <a:t>. </a:t>
            </a:r>
            <a:r>
              <a:rPr lang="uk-UA" sz="2200" dirty="0"/>
              <a:t>Вихід кореня назовні закріплює </a:t>
            </a:r>
            <a:r>
              <a:rPr lang="uk-UA" sz="2200" dirty="0" err="1"/>
              <a:t>проростаюче</a:t>
            </a:r>
            <a:r>
              <a:rPr lang="uk-UA" sz="2200" dirty="0"/>
              <a:t> насіння в </a:t>
            </a:r>
            <a:r>
              <a:rPr lang="uk-UA" sz="2200" dirty="0" err="1"/>
              <a:t>грунті</a:t>
            </a:r>
            <a:r>
              <a:rPr lang="uk-UA" sz="2200" dirty="0"/>
              <a:t> та покращує поглинання води.</a:t>
            </a:r>
            <a:endParaRPr lang="ru-RU" sz="2200" dirty="0"/>
          </a:p>
        </p:txBody>
      </p:sp>
    </p:spTree>
    <p:extLst>
      <p:ext uri="{BB962C8B-B14F-4D97-AF65-F5344CB8AC3E}">
        <p14:creationId xmlns:p14="http://schemas.microsoft.com/office/powerpoint/2010/main" val="347932520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672" y="42203"/>
            <a:ext cx="4367431" cy="461665"/>
          </a:xfrm>
          <a:prstGeom prst="rect">
            <a:avLst/>
          </a:prstGeom>
          <a:noFill/>
        </p:spPr>
        <p:txBody>
          <a:bodyPr wrap="square" rtlCol="0">
            <a:spAutoFit/>
          </a:bodyPr>
          <a:lstStyle/>
          <a:p>
            <a:r>
              <a:rPr lang="uk-UA" sz="2400" b="1" dirty="0" smtClean="0">
                <a:solidFill>
                  <a:srgbClr val="214B37"/>
                </a:solidFill>
                <a:effectLst>
                  <a:outerShdw blurRad="38100" dist="38100" dir="2700000" algn="tl">
                    <a:srgbClr val="000000">
                      <a:alpha val="43137"/>
                    </a:srgbClr>
                  </a:outerShdw>
                </a:effectLst>
              </a:rPr>
              <a:t>Гетеротрофний ріст проростка</a:t>
            </a:r>
            <a:endParaRPr lang="ru-RU" sz="2400" dirty="0">
              <a:solidFill>
                <a:srgbClr val="214B37"/>
              </a:solidFill>
              <a:effectLst>
                <a:outerShdw blurRad="38100" dist="38100" dir="2700000" algn="tl">
                  <a:srgbClr val="000000">
                    <a:alpha val="43137"/>
                  </a:srgbClr>
                </a:outerShdw>
              </a:effectLst>
            </a:endParaRPr>
          </a:p>
        </p:txBody>
      </p:sp>
      <p:sp>
        <p:nvSpPr>
          <p:cNvPr id="3" name="Номер слайда 4"/>
          <p:cNvSpPr>
            <a:spLocks noGrp="1"/>
          </p:cNvSpPr>
          <p:nvPr>
            <p:ph type="sldNum" sz="quarter" idx="12"/>
          </p:nvPr>
        </p:nvSpPr>
        <p:spPr>
          <a:xfrm>
            <a:off x="7835705" y="42203"/>
            <a:ext cx="677313" cy="586430"/>
          </a:xfrm>
        </p:spPr>
        <p:txBody>
          <a:bodyPr/>
          <a:lstStyle/>
          <a:p>
            <a:pPr>
              <a:defRPr/>
            </a:pPr>
            <a:r>
              <a:rPr lang="uk-UA" dirty="0" smtClean="0">
                <a:solidFill>
                  <a:srgbClr val="FFFF00"/>
                </a:solidFill>
                <a:effectLst>
                  <a:outerShdw blurRad="38100" dist="38100" dir="2700000" algn="tl">
                    <a:srgbClr val="000000">
                      <a:alpha val="43137"/>
                    </a:srgbClr>
                  </a:outerShdw>
                </a:effectLst>
              </a:rPr>
              <a:t>25</a:t>
            </a:r>
            <a:endParaRPr lang="uk-UA" dirty="0">
              <a:solidFill>
                <a:srgbClr val="FFFF00"/>
              </a:solidFill>
              <a:effectLst>
                <a:outerShdw blurRad="38100" dist="38100" dir="2700000" algn="tl">
                  <a:srgbClr val="000000">
                    <a:alpha val="43137"/>
                  </a:srgbClr>
                </a:outerShdw>
              </a:effectLst>
            </a:endParaRPr>
          </a:p>
        </p:txBody>
      </p:sp>
      <p:sp>
        <p:nvSpPr>
          <p:cNvPr id="4" name="TextBox 3"/>
          <p:cNvSpPr txBox="1"/>
          <p:nvPr/>
        </p:nvSpPr>
        <p:spPr>
          <a:xfrm>
            <a:off x="467544" y="480522"/>
            <a:ext cx="7138381" cy="3785652"/>
          </a:xfrm>
          <a:prstGeom prst="rect">
            <a:avLst/>
          </a:prstGeom>
          <a:noFill/>
        </p:spPr>
        <p:txBody>
          <a:bodyPr wrap="square" rtlCol="0">
            <a:spAutoFit/>
          </a:bodyPr>
          <a:lstStyle/>
          <a:p>
            <a:pPr algn="just"/>
            <a:r>
              <a:rPr lang="uk-UA" sz="2000" dirty="0" smtClean="0"/>
              <a:t>Проростання кореня і </a:t>
            </a:r>
            <a:r>
              <a:rPr lang="uk-UA" sz="2000" dirty="0" err="1" smtClean="0"/>
              <a:t>пагона</a:t>
            </a:r>
            <a:r>
              <a:rPr lang="uk-UA" sz="2000" dirty="0" smtClean="0"/>
              <a:t> відбувається </a:t>
            </a:r>
            <a:r>
              <a:rPr lang="uk-UA" sz="2000" dirty="0"/>
              <a:t>в темряві (</a:t>
            </a:r>
            <a:r>
              <a:rPr lang="uk-UA" sz="2000" dirty="0" err="1"/>
              <a:t>грунт</a:t>
            </a:r>
            <a:r>
              <a:rPr lang="uk-UA" sz="2000" dirty="0"/>
              <a:t>), </a:t>
            </a:r>
            <a:r>
              <a:rPr lang="uk-UA" sz="2000" dirty="0" smtClean="0"/>
              <a:t>вони </a:t>
            </a:r>
            <a:r>
              <a:rPr lang="uk-UA" sz="2000" dirty="0"/>
              <a:t>орієнтуються в просторі за гравітаційним вектором – </a:t>
            </a:r>
            <a:r>
              <a:rPr lang="uk-UA" sz="2000" dirty="0" smtClean="0"/>
              <a:t>корінь </a:t>
            </a:r>
            <a:r>
              <a:rPr lang="uk-UA" sz="2000" dirty="0"/>
              <a:t>росте в напрямку центру Землі, а пагін – від центру. </a:t>
            </a:r>
            <a:r>
              <a:rPr lang="uk-UA" sz="2000" dirty="0" smtClean="0"/>
              <a:t>Цей ріст підтримується </a:t>
            </a:r>
            <a:r>
              <a:rPr lang="uk-UA" sz="2000" dirty="0"/>
              <a:t>фітогормонами</a:t>
            </a:r>
            <a:r>
              <a:rPr lang="uk-UA" sz="2000" dirty="0" smtClean="0"/>
              <a:t>. </a:t>
            </a:r>
            <a:r>
              <a:rPr lang="uk-UA" sz="2000" dirty="0"/>
              <a:t>Ріст зародкового кореня супроводжується появою вздовж нього зон ділення, розтяжіння та диференціації клітин. Корінь сам починає синтезувати </a:t>
            </a:r>
            <a:r>
              <a:rPr lang="uk-UA" sz="2000" dirty="0" err="1"/>
              <a:t>цитокініни</a:t>
            </a:r>
            <a:r>
              <a:rPr lang="uk-UA" sz="2000" dirty="0"/>
              <a:t> та гетероауксин, які спрямовані в пагін. Пагін видовжується завдяки </a:t>
            </a:r>
            <a:r>
              <a:rPr lang="uk-UA" sz="2000" dirty="0" err="1"/>
              <a:t>розтяжінню</a:t>
            </a:r>
            <a:r>
              <a:rPr lang="uk-UA" sz="2000" dirty="0"/>
              <a:t> </a:t>
            </a:r>
            <a:r>
              <a:rPr lang="uk-UA" sz="2000" dirty="0" err="1"/>
              <a:t>гіпокотиля</a:t>
            </a:r>
            <a:r>
              <a:rPr lang="uk-UA" sz="2000" dirty="0"/>
              <a:t> (у бобів, гарбуза тощо) або </a:t>
            </a:r>
            <a:r>
              <a:rPr lang="uk-UA" sz="2000" dirty="0" err="1"/>
              <a:t>мезокотиля</a:t>
            </a:r>
            <a:r>
              <a:rPr lang="uk-UA" sz="2000" dirty="0"/>
              <a:t> ( у злаків). Листки не розвиваються, і </a:t>
            </a:r>
            <a:r>
              <a:rPr lang="uk-UA" sz="2000" dirty="0" err="1"/>
              <a:t>гіпокотиль</a:t>
            </a:r>
            <a:r>
              <a:rPr lang="uk-UA" sz="2000" dirty="0"/>
              <a:t> в </a:t>
            </a:r>
            <a:r>
              <a:rPr lang="uk-UA" sz="2000" dirty="0" err="1"/>
              <a:t>верхій</a:t>
            </a:r>
            <a:r>
              <a:rPr lang="uk-UA" sz="2000" dirty="0"/>
              <a:t> частині вигинається гачком, що полегшує його рух в </a:t>
            </a:r>
            <a:r>
              <a:rPr lang="uk-UA" sz="2000" dirty="0" err="1"/>
              <a:t>грунті</a:t>
            </a:r>
            <a:r>
              <a:rPr lang="uk-UA" sz="2000" dirty="0"/>
              <a:t>. В брунечці у дводольних та у верхівці колеоптиля у злаків синтезується індолілоцтова кислота.</a:t>
            </a:r>
            <a:endParaRPr lang="ru-RU" sz="2000" dirty="0"/>
          </a:p>
        </p:txBody>
      </p:sp>
      <p:sp>
        <p:nvSpPr>
          <p:cNvPr id="5" name="Стрелка вниз 4"/>
          <p:cNvSpPr/>
          <p:nvPr/>
        </p:nvSpPr>
        <p:spPr>
          <a:xfrm>
            <a:off x="3707904" y="4207613"/>
            <a:ext cx="216024" cy="28256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TextBox 5"/>
          <p:cNvSpPr txBox="1"/>
          <p:nvPr/>
        </p:nvSpPr>
        <p:spPr>
          <a:xfrm>
            <a:off x="2123728" y="4456553"/>
            <a:ext cx="3600400" cy="461665"/>
          </a:xfrm>
          <a:prstGeom prst="rect">
            <a:avLst/>
          </a:prstGeom>
          <a:noFill/>
        </p:spPr>
        <p:txBody>
          <a:bodyPr wrap="square" rtlCol="0">
            <a:spAutoFit/>
          </a:bodyPr>
          <a:lstStyle/>
          <a:p>
            <a:r>
              <a:rPr lang="uk-UA" sz="2400" b="1" dirty="0" smtClean="0">
                <a:solidFill>
                  <a:srgbClr val="214B37"/>
                </a:solidFill>
                <a:effectLst>
                  <a:outerShdw blurRad="38100" dist="38100" dir="2700000" algn="tl">
                    <a:srgbClr val="000000">
                      <a:alpha val="43137"/>
                    </a:srgbClr>
                  </a:outerShdw>
                </a:effectLst>
              </a:rPr>
              <a:t>Перехід до </a:t>
            </a:r>
            <a:r>
              <a:rPr lang="uk-UA" sz="2400" b="1" dirty="0" err="1" smtClean="0">
                <a:solidFill>
                  <a:srgbClr val="214B37"/>
                </a:solidFill>
                <a:effectLst>
                  <a:outerShdw blurRad="38100" dist="38100" dir="2700000" algn="tl">
                    <a:srgbClr val="000000">
                      <a:alpha val="43137"/>
                    </a:srgbClr>
                  </a:outerShdw>
                </a:effectLst>
              </a:rPr>
              <a:t>автотрофності</a:t>
            </a:r>
            <a:endParaRPr lang="ru-RU" sz="2400" dirty="0">
              <a:solidFill>
                <a:srgbClr val="214B37"/>
              </a:solidFill>
              <a:effectLst>
                <a:outerShdw blurRad="38100" dist="38100" dir="2700000" algn="tl">
                  <a:srgbClr val="000000">
                    <a:alpha val="43137"/>
                  </a:srgbClr>
                </a:outerShdw>
              </a:effectLst>
            </a:endParaRPr>
          </a:p>
        </p:txBody>
      </p:sp>
      <p:sp>
        <p:nvSpPr>
          <p:cNvPr id="7" name="TextBox 6"/>
          <p:cNvSpPr txBox="1"/>
          <p:nvPr/>
        </p:nvSpPr>
        <p:spPr>
          <a:xfrm>
            <a:off x="251520" y="4918218"/>
            <a:ext cx="8680467" cy="1631216"/>
          </a:xfrm>
          <a:prstGeom prst="rect">
            <a:avLst/>
          </a:prstGeom>
          <a:noFill/>
        </p:spPr>
        <p:txBody>
          <a:bodyPr wrap="square" rtlCol="0">
            <a:spAutoFit/>
          </a:bodyPr>
          <a:lstStyle/>
          <a:p>
            <a:pPr algn="just"/>
            <a:r>
              <a:rPr lang="uk-UA" sz="2000" dirty="0"/>
              <a:t>Коли </a:t>
            </a:r>
            <a:r>
              <a:rPr lang="uk-UA" sz="2000" dirty="0" err="1"/>
              <a:t>етиольований</a:t>
            </a:r>
            <a:r>
              <a:rPr lang="uk-UA" sz="2000" dirty="0"/>
              <a:t> пагін досягає поверхні землі, виникають </a:t>
            </a:r>
            <a:r>
              <a:rPr lang="uk-UA" sz="2000" dirty="0" err="1"/>
              <a:t>світлоростова</a:t>
            </a:r>
            <a:r>
              <a:rPr lang="uk-UA" sz="2000" dirty="0"/>
              <a:t> та </a:t>
            </a:r>
            <a:r>
              <a:rPr lang="uk-UA" sz="2000" dirty="0" err="1"/>
              <a:t>фотоморфогенетична</a:t>
            </a:r>
            <a:r>
              <a:rPr lang="uk-UA" sz="2000" dirty="0"/>
              <a:t> реакції: ріст </a:t>
            </a:r>
            <a:r>
              <a:rPr lang="uk-UA" sz="2000" dirty="0" err="1"/>
              <a:t>гіпокотиля</a:t>
            </a:r>
            <a:r>
              <a:rPr lang="uk-UA" sz="2000" dirty="0"/>
              <a:t> або </a:t>
            </a:r>
            <a:r>
              <a:rPr lang="uk-UA" sz="2000" dirty="0" err="1"/>
              <a:t>мезокотиля</a:t>
            </a:r>
            <a:r>
              <a:rPr lang="uk-UA" sz="2000" dirty="0"/>
              <a:t> пригнічується, підсилюється ріст епікотиля (перше справжнє міжвузля) та листків. В «гачку» знижується вміст етилену, рослина </a:t>
            </a:r>
            <a:r>
              <a:rPr lang="uk-UA" sz="2000" dirty="0" smtClean="0"/>
              <a:t>розпрямляється, набуває </a:t>
            </a:r>
            <a:r>
              <a:rPr lang="uk-UA" sz="2000" dirty="0"/>
              <a:t>зеленого кольору і переходить до </a:t>
            </a:r>
            <a:r>
              <a:rPr lang="uk-UA" sz="2000" dirty="0" err="1"/>
              <a:t>фототрофності</a:t>
            </a:r>
            <a:r>
              <a:rPr lang="uk-UA" sz="2000" dirty="0"/>
              <a:t>.</a:t>
            </a:r>
            <a:endParaRPr lang="ru-RU" sz="20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123728" y="78999"/>
            <a:ext cx="4752528" cy="523220"/>
          </a:xfrm>
          <a:prstGeom prst="rect">
            <a:avLst/>
          </a:prstGeom>
          <a:noFill/>
          <a:effectLst>
            <a:outerShdw blurRad="50800" dist="50800" dir="5400000" algn="ctr" rotWithShape="0">
              <a:srgbClr val="FFFF00"/>
            </a:outerShdw>
          </a:effectLst>
        </p:spPr>
        <p:txBody>
          <a:bodyPr wrap="square" rtlCol="0">
            <a:spAutoFit/>
          </a:bodyPr>
          <a:lstStyle/>
          <a:p>
            <a:r>
              <a:rPr lang="uk-UA" sz="2800" b="1" dirty="0">
                <a:solidFill>
                  <a:srgbClr val="642100"/>
                </a:solidFill>
              </a:rPr>
              <a:t>4. Типи росту органів рослин</a:t>
            </a:r>
            <a:endParaRPr lang="ru-RU" sz="2800" dirty="0">
              <a:solidFill>
                <a:srgbClr val="642100"/>
              </a:solidFill>
            </a:endParaRPr>
          </a:p>
        </p:txBody>
      </p:sp>
      <p:sp>
        <p:nvSpPr>
          <p:cNvPr id="4" name="Номер слайда 4"/>
          <p:cNvSpPr>
            <a:spLocks noGrp="1"/>
          </p:cNvSpPr>
          <p:nvPr>
            <p:ph type="sldNum" sz="quarter" idx="12"/>
          </p:nvPr>
        </p:nvSpPr>
        <p:spPr>
          <a:xfrm>
            <a:off x="7835705" y="42203"/>
            <a:ext cx="677313" cy="586430"/>
          </a:xfrm>
        </p:spPr>
        <p:txBody>
          <a:bodyPr/>
          <a:lstStyle/>
          <a:p>
            <a:pPr>
              <a:defRPr/>
            </a:pPr>
            <a:r>
              <a:rPr lang="uk-UA" dirty="0" smtClean="0">
                <a:solidFill>
                  <a:srgbClr val="FFFF00"/>
                </a:solidFill>
                <a:effectLst>
                  <a:outerShdw blurRad="38100" dist="38100" dir="2700000" algn="tl">
                    <a:srgbClr val="000000">
                      <a:alpha val="43137"/>
                    </a:srgbClr>
                  </a:outerShdw>
                </a:effectLst>
              </a:rPr>
              <a:t>26</a:t>
            </a:r>
            <a:endParaRPr lang="uk-UA"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1799692" y="715778"/>
            <a:ext cx="5400600" cy="830997"/>
          </a:xfrm>
          <a:prstGeom prst="rect">
            <a:avLst/>
          </a:prstGeom>
          <a:noFill/>
        </p:spPr>
        <p:txBody>
          <a:bodyPr wrap="square">
            <a:spAutoFit/>
          </a:bodyPr>
          <a:lstStyle/>
          <a:p>
            <a:pPr algn="ctr">
              <a:defRPr/>
            </a:pPr>
            <a:r>
              <a:rPr lang="uk-UA" sz="2400" b="1" dirty="0" smtClean="0">
                <a:solidFill>
                  <a:srgbClr val="702D00"/>
                </a:solidFill>
                <a:effectLst>
                  <a:outerShdw blurRad="38100" dist="38100" dir="2700000" algn="tl">
                    <a:srgbClr val="000000">
                      <a:alpha val="43137"/>
                    </a:srgbClr>
                  </a:outerShdw>
                </a:effectLst>
              </a:rPr>
              <a:t>Типи росту відповідно до періодичності</a:t>
            </a:r>
            <a:endParaRPr lang="ru-RU" sz="2400" b="1" dirty="0">
              <a:solidFill>
                <a:srgbClr val="702D00"/>
              </a:solidFill>
              <a:effectLst>
                <a:outerShdw blurRad="38100" dist="38100" dir="2700000" algn="tl">
                  <a:srgbClr val="000000">
                    <a:alpha val="43137"/>
                  </a:srgbClr>
                </a:outerShdw>
              </a:effectLst>
            </a:endParaRPr>
          </a:p>
        </p:txBody>
      </p:sp>
      <p:sp>
        <p:nvSpPr>
          <p:cNvPr id="6" name="TextBox 5"/>
          <p:cNvSpPr txBox="1"/>
          <p:nvPr/>
        </p:nvSpPr>
        <p:spPr>
          <a:xfrm>
            <a:off x="736369" y="1408275"/>
            <a:ext cx="2126646" cy="461665"/>
          </a:xfrm>
          <a:prstGeom prst="rect">
            <a:avLst/>
          </a:prstGeom>
          <a:noFill/>
        </p:spPr>
        <p:txBody>
          <a:bodyPr wrap="square">
            <a:spAutoFit/>
          </a:bodyPr>
          <a:lstStyle/>
          <a:p>
            <a:pPr algn="ctr">
              <a:defRPr/>
            </a:pPr>
            <a:r>
              <a:rPr lang="uk-UA" sz="2400" b="1" dirty="0" smtClean="0">
                <a:solidFill>
                  <a:srgbClr val="C00000"/>
                </a:solidFill>
                <a:effectLst>
                  <a:outerShdw blurRad="38100" dist="38100" dir="2700000" algn="tl">
                    <a:srgbClr val="000000">
                      <a:alpha val="43137"/>
                    </a:srgbClr>
                  </a:outerShdw>
                </a:effectLst>
              </a:rPr>
              <a:t>Безперервний</a:t>
            </a:r>
            <a:endParaRPr lang="ru-RU" sz="2400" b="1" dirty="0">
              <a:solidFill>
                <a:srgbClr val="C00000"/>
              </a:solidFill>
              <a:effectLst>
                <a:outerShdw blurRad="38100" dist="38100" dir="2700000" algn="tl">
                  <a:srgbClr val="000000">
                    <a:alpha val="43137"/>
                  </a:srgbClr>
                </a:outerShdw>
              </a:effectLst>
            </a:endParaRPr>
          </a:p>
        </p:txBody>
      </p:sp>
      <p:sp>
        <p:nvSpPr>
          <p:cNvPr id="7" name="TextBox 6"/>
          <p:cNvSpPr txBox="1"/>
          <p:nvPr/>
        </p:nvSpPr>
        <p:spPr>
          <a:xfrm>
            <a:off x="539552" y="1922538"/>
            <a:ext cx="3024336" cy="1754326"/>
          </a:xfrm>
          <a:prstGeom prst="rect">
            <a:avLst/>
          </a:prstGeom>
          <a:noFill/>
        </p:spPr>
        <p:txBody>
          <a:bodyPr wrap="square" rtlCol="0">
            <a:spAutoFit/>
          </a:bodyPr>
          <a:lstStyle/>
          <a:p>
            <a:pPr algn="just"/>
            <a:r>
              <a:rPr lang="uk-UA" dirty="0"/>
              <a:t>Притаманний більшості однорічних рослин та багатьом тропічним видам. Розміри всього організму або окремих частин збільшуються постійно</a:t>
            </a:r>
            <a:endParaRPr lang="ru-RU" dirty="0"/>
          </a:p>
        </p:txBody>
      </p:sp>
      <p:sp>
        <p:nvSpPr>
          <p:cNvPr id="8" name="TextBox 7"/>
          <p:cNvSpPr txBox="1"/>
          <p:nvPr/>
        </p:nvSpPr>
        <p:spPr>
          <a:xfrm>
            <a:off x="6276237" y="1408275"/>
            <a:ext cx="2183585" cy="461665"/>
          </a:xfrm>
          <a:prstGeom prst="rect">
            <a:avLst/>
          </a:prstGeom>
          <a:noFill/>
        </p:spPr>
        <p:txBody>
          <a:bodyPr wrap="square">
            <a:spAutoFit/>
          </a:bodyPr>
          <a:lstStyle/>
          <a:p>
            <a:pPr algn="ctr">
              <a:defRPr/>
            </a:pPr>
            <a:r>
              <a:rPr lang="uk-UA" sz="2400" b="1" dirty="0" smtClean="0">
                <a:solidFill>
                  <a:srgbClr val="C00000"/>
                </a:solidFill>
                <a:effectLst>
                  <a:outerShdw blurRad="38100" dist="38100" dir="2700000" algn="tl">
                    <a:srgbClr val="000000">
                      <a:alpha val="43137"/>
                    </a:srgbClr>
                  </a:outerShdw>
                </a:effectLst>
              </a:rPr>
              <a:t>Періодичний</a:t>
            </a:r>
            <a:endParaRPr lang="ru-RU" sz="2400" b="1" dirty="0">
              <a:solidFill>
                <a:srgbClr val="C00000"/>
              </a:solidFill>
              <a:effectLst>
                <a:outerShdw blurRad="38100" dist="38100" dir="2700000" algn="tl">
                  <a:srgbClr val="000000">
                    <a:alpha val="43137"/>
                  </a:srgbClr>
                </a:outerShdw>
              </a:effectLst>
            </a:endParaRPr>
          </a:p>
        </p:txBody>
      </p:sp>
      <p:sp>
        <p:nvSpPr>
          <p:cNvPr id="9" name="TextBox 8"/>
          <p:cNvSpPr txBox="1"/>
          <p:nvPr/>
        </p:nvSpPr>
        <p:spPr>
          <a:xfrm>
            <a:off x="5796137" y="1869940"/>
            <a:ext cx="2716882" cy="1754326"/>
          </a:xfrm>
          <a:prstGeom prst="rect">
            <a:avLst/>
          </a:prstGeom>
          <a:noFill/>
        </p:spPr>
        <p:txBody>
          <a:bodyPr wrap="square" rtlCol="0">
            <a:spAutoFit/>
          </a:bodyPr>
          <a:lstStyle/>
          <a:p>
            <a:pPr algn="just"/>
            <a:r>
              <a:rPr lang="uk-UA" dirty="0"/>
              <a:t>Притаманний багаторічним рослинам. Має місце завдяки змінам пір року або настанням посушливого сезону</a:t>
            </a:r>
            <a:endParaRPr lang="ru-RU" dirty="0"/>
          </a:p>
        </p:txBody>
      </p:sp>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6527" y="3767597"/>
            <a:ext cx="1539425" cy="2195944"/>
          </a:xfrm>
          <a:prstGeom prst="rect">
            <a:avLst/>
          </a:prstGeom>
        </p:spPr>
      </p:pic>
      <p:pic>
        <p:nvPicPr>
          <p:cNvPr id="11" name="Рисунок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4962" y="3775629"/>
            <a:ext cx="1646958" cy="2195944"/>
          </a:xfrm>
          <a:prstGeom prst="rect">
            <a:avLst/>
          </a:prstGeom>
        </p:spPr>
      </p:pic>
      <p:pic>
        <p:nvPicPr>
          <p:cNvPr id="12" name="Рисунок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53484" y="3730601"/>
            <a:ext cx="1521384" cy="2232940"/>
          </a:xfrm>
          <a:prstGeom prst="rect">
            <a:avLst/>
          </a:prstGeom>
        </p:spPr>
      </p:pic>
      <p:pic>
        <p:nvPicPr>
          <p:cNvPr id="13" name="Рисунок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08104" y="3801093"/>
            <a:ext cx="1487536" cy="2170480"/>
          </a:xfrm>
          <a:prstGeom prst="rect">
            <a:avLst/>
          </a:prstGeom>
        </p:spPr>
      </p:pic>
      <p:cxnSp>
        <p:nvCxnSpPr>
          <p:cNvPr id="15" name="Прямая со стрелкой 14"/>
          <p:cNvCxnSpPr>
            <a:endCxn id="6" idx="0"/>
          </p:cNvCxnSpPr>
          <p:nvPr/>
        </p:nvCxnSpPr>
        <p:spPr>
          <a:xfrm flipH="1">
            <a:off x="1799692" y="1131276"/>
            <a:ext cx="574954" cy="276999"/>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6588224" y="1131276"/>
            <a:ext cx="612068" cy="276999"/>
          </a:xfrm>
          <a:prstGeom prst="straightConnector1">
            <a:avLst/>
          </a:prstGeom>
          <a:ln w="635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par>
                                <p:cTn id="14" presetID="14" presetClass="entr" presetSubtype="10"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randombar(horizontal)">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randombar(horizontal)">
                                      <p:cBhvr>
                                        <p:cTn id="24" dur="500"/>
                                        <p:tgtEl>
                                          <p:spTgt spid="17"/>
                                        </p:tgtEl>
                                      </p:cBhvr>
                                    </p:animEffect>
                                  </p:childTnLst>
                                </p:cTn>
                              </p:par>
                              <p:par>
                                <p:cTn id="25" presetID="14" presetClass="entr" presetSubtype="1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randombar(horizontal)">
                                      <p:cBhvr>
                                        <p:cTn id="27" dur="500"/>
                                        <p:tgtEl>
                                          <p:spTgt spid="8"/>
                                        </p:tgtEl>
                                      </p:cBhvr>
                                    </p:animEffect>
                                  </p:childTnLst>
                                </p:cTn>
                              </p:par>
                              <p:par>
                                <p:cTn id="28" presetID="14" presetClass="entr" presetSubtype="1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randombar(horizontal)">
                                      <p:cBhvr>
                                        <p:cTn id="30" dur="500"/>
                                        <p:tgtEl>
                                          <p:spTgt spid="9"/>
                                        </p:tgtEl>
                                      </p:cBhvr>
                                    </p:animEffect>
                                  </p:childTnLst>
                                </p:cTn>
                              </p:par>
                              <p:par>
                                <p:cTn id="31" presetID="14" presetClass="entr" presetSubtype="10" fill="hold"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randombar(horizontal)">
                                      <p:cBhvr>
                                        <p:cTn id="33" dur="500"/>
                                        <p:tgtEl>
                                          <p:spTgt spid="13"/>
                                        </p:tgtEl>
                                      </p:cBhvr>
                                    </p:animEffect>
                                  </p:childTnLst>
                                </p:cTn>
                              </p:par>
                              <p:par>
                                <p:cTn id="34" presetID="14" presetClass="entr" presetSubtype="10" fill="hold"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randombar(horizontal)">
                                      <p:cBhvr>
                                        <p:cTn id="3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Заголовок 1"/>
          <p:cNvSpPr>
            <a:spLocks noGrp="1"/>
          </p:cNvSpPr>
          <p:nvPr>
            <p:ph type="title"/>
          </p:nvPr>
        </p:nvSpPr>
        <p:spPr>
          <a:xfrm>
            <a:off x="539552" y="958969"/>
            <a:ext cx="3168352" cy="576064"/>
          </a:xfrm>
        </p:spPr>
        <p:txBody>
          <a:bodyPr/>
          <a:lstStyle/>
          <a:p>
            <a:r>
              <a:rPr lang="uk-UA" sz="3200" dirty="0" smtClean="0">
                <a:solidFill>
                  <a:schemeClr val="accent6">
                    <a:lumMod val="75000"/>
                  </a:schemeClr>
                </a:solidFill>
                <a:effectLst>
                  <a:outerShdw blurRad="38100" dist="38100" dir="2700000" algn="tl">
                    <a:srgbClr val="000000">
                      <a:alpha val="43137"/>
                    </a:srgbClr>
                  </a:outerShdw>
                </a:effectLst>
              </a:rPr>
              <a:t>Апікальний ріст</a:t>
            </a:r>
            <a:endParaRPr lang="ru-RU" sz="3200" dirty="0" smtClean="0">
              <a:solidFill>
                <a:schemeClr val="accent6">
                  <a:lumMod val="75000"/>
                </a:schemeClr>
              </a:solidFill>
              <a:effectLst>
                <a:outerShdw blurRad="38100" dist="38100" dir="2700000" algn="tl">
                  <a:srgbClr val="000000">
                    <a:alpha val="43137"/>
                  </a:srgbClr>
                </a:outerShdw>
              </a:effectLst>
            </a:endParaRPr>
          </a:p>
        </p:txBody>
      </p:sp>
      <p:sp>
        <p:nvSpPr>
          <p:cNvPr id="2" name="Объект 1"/>
          <p:cNvSpPr>
            <a:spLocks noGrp="1"/>
          </p:cNvSpPr>
          <p:nvPr>
            <p:ph idx="1"/>
          </p:nvPr>
        </p:nvSpPr>
        <p:spPr>
          <a:xfrm>
            <a:off x="539552" y="1673551"/>
            <a:ext cx="4104456" cy="3816490"/>
          </a:xfrm>
        </p:spPr>
        <p:txBody>
          <a:bodyPr/>
          <a:lstStyle/>
          <a:p>
            <a:r>
              <a:rPr lang="ru-RU" dirty="0" err="1" smtClean="0"/>
              <a:t>Характерний</a:t>
            </a:r>
            <a:r>
              <a:rPr lang="ru-RU" dirty="0" smtClean="0"/>
              <a:t> для </a:t>
            </a:r>
            <a:r>
              <a:rPr lang="ru-RU" dirty="0" err="1" smtClean="0"/>
              <a:t>верхівок</a:t>
            </a:r>
            <a:r>
              <a:rPr lang="ru-RU" dirty="0" smtClean="0"/>
              <a:t> </a:t>
            </a:r>
            <a:r>
              <a:rPr lang="ru-RU" dirty="0" err="1" smtClean="0"/>
              <a:t>стебла</a:t>
            </a:r>
            <a:r>
              <a:rPr lang="ru-RU" dirty="0" smtClean="0"/>
              <a:t> та </a:t>
            </a:r>
            <a:r>
              <a:rPr lang="ru-RU" dirty="0" err="1" smtClean="0"/>
              <a:t>кореня</a:t>
            </a:r>
            <a:r>
              <a:rPr lang="ru-RU" dirty="0" smtClean="0"/>
              <a:t>. Конус </a:t>
            </a:r>
            <a:r>
              <a:rPr lang="ru-RU" dirty="0" err="1"/>
              <a:t>наростання</a:t>
            </a:r>
            <a:r>
              <a:rPr lang="ru-RU" dirty="0"/>
              <a:t> </a:t>
            </a:r>
            <a:r>
              <a:rPr lang="ru-RU" dirty="0" err="1"/>
              <a:t>займає</a:t>
            </a:r>
            <a:r>
              <a:rPr lang="ru-RU" dirty="0"/>
              <a:t> </a:t>
            </a:r>
            <a:r>
              <a:rPr lang="ru-RU" dirty="0" smtClean="0"/>
              <a:t>в </a:t>
            </a:r>
            <a:r>
              <a:rPr lang="ru-RU" dirty="0" err="1" smtClean="0"/>
              <a:t>цих</a:t>
            </a:r>
            <a:r>
              <a:rPr lang="ru-RU" dirty="0" smtClean="0"/>
              <a:t> органах так </a:t>
            </a:r>
            <a:r>
              <a:rPr lang="ru-RU" dirty="0" err="1"/>
              <a:t>зване</a:t>
            </a:r>
            <a:r>
              <a:rPr lang="ru-RU" dirty="0"/>
              <a:t> </a:t>
            </a:r>
            <a:r>
              <a:rPr lang="ru-RU" dirty="0" err="1"/>
              <a:t>термінальне</a:t>
            </a:r>
            <a:r>
              <a:rPr lang="ru-RU" dirty="0"/>
              <a:t> </a:t>
            </a:r>
            <a:r>
              <a:rPr lang="ru-RU" dirty="0" err="1"/>
              <a:t>положення</a:t>
            </a:r>
            <a:r>
              <a:rPr lang="ru-RU" dirty="0"/>
              <a:t>, за </a:t>
            </a:r>
            <a:r>
              <a:rPr lang="ru-RU" dirty="0" err="1"/>
              <a:t>якого</a:t>
            </a:r>
            <a:r>
              <a:rPr lang="ru-RU" dirty="0"/>
              <a:t> і </a:t>
            </a:r>
            <a:r>
              <a:rPr lang="ru-RU" dirty="0" err="1"/>
              <a:t>він</a:t>
            </a:r>
            <a:r>
              <a:rPr lang="ru-RU" dirty="0"/>
              <a:t>, і </a:t>
            </a:r>
            <a:r>
              <a:rPr lang="ru-RU" dirty="0" err="1"/>
              <a:t>молоді</a:t>
            </a:r>
            <a:r>
              <a:rPr lang="ru-RU" dirty="0"/>
              <a:t> </a:t>
            </a:r>
            <a:r>
              <a:rPr lang="ru-RU" dirty="0" err="1"/>
              <a:t>клітини</a:t>
            </a:r>
            <a:r>
              <a:rPr lang="ru-RU" dirty="0"/>
              <a:t>, </a:t>
            </a:r>
            <a:r>
              <a:rPr lang="ru-RU" dirty="0" err="1"/>
              <a:t>що</a:t>
            </a:r>
            <a:r>
              <a:rPr lang="ru-RU" dirty="0"/>
              <a:t> </a:t>
            </a:r>
            <a:r>
              <a:rPr lang="ru-RU" dirty="0" err="1"/>
              <a:t>утворюються</a:t>
            </a:r>
            <a:r>
              <a:rPr lang="ru-RU" dirty="0"/>
              <a:t>, </a:t>
            </a:r>
            <a:r>
              <a:rPr lang="ru-RU" dirty="0" err="1"/>
              <a:t>становлять</a:t>
            </a:r>
            <a:r>
              <a:rPr lang="ru-RU" dirty="0"/>
              <a:t> </a:t>
            </a:r>
            <a:r>
              <a:rPr lang="ru-RU" dirty="0" err="1"/>
              <a:t>морфологічно</a:t>
            </a:r>
            <a:r>
              <a:rPr lang="ru-RU" dirty="0"/>
              <a:t> </a:t>
            </a:r>
            <a:r>
              <a:rPr lang="ru-RU" dirty="0" err="1"/>
              <a:t>верхню</a:t>
            </a:r>
            <a:r>
              <a:rPr lang="ru-RU" dirty="0"/>
              <a:t> </a:t>
            </a:r>
            <a:r>
              <a:rPr lang="ru-RU" dirty="0" err="1"/>
              <a:t>частину</a:t>
            </a:r>
            <a:r>
              <a:rPr lang="ru-RU" dirty="0"/>
              <a:t> органа. В </a:t>
            </a:r>
            <a:r>
              <a:rPr lang="ru-RU" dirty="0" err="1" smtClean="0"/>
              <a:t>зв'язку</a:t>
            </a:r>
            <a:r>
              <a:rPr lang="ru-RU" dirty="0" smtClean="0"/>
              <a:t> </a:t>
            </a:r>
            <a:r>
              <a:rPr lang="ru-RU" dirty="0"/>
              <a:t>з </a:t>
            </a:r>
            <a:r>
              <a:rPr lang="ru-RU" dirty="0" err="1"/>
              <a:t>цим</a:t>
            </a:r>
            <a:r>
              <a:rPr lang="ru-RU" dirty="0"/>
              <a:t> і </a:t>
            </a:r>
            <a:r>
              <a:rPr lang="ru-RU" dirty="0" err="1"/>
              <a:t>корені</a:t>
            </a:r>
            <a:r>
              <a:rPr lang="ru-RU" dirty="0"/>
              <a:t>, і </a:t>
            </a:r>
            <a:r>
              <a:rPr lang="ru-RU" dirty="0" err="1"/>
              <a:t>стебла</a:t>
            </a:r>
            <a:r>
              <a:rPr lang="ru-RU" dirty="0"/>
              <a:t> </a:t>
            </a:r>
            <a:r>
              <a:rPr lang="ru-RU" dirty="0" err="1"/>
              <a:t>ростуть</a:t>
            </a:r>
            <a:r>
              <a:rPr lang="ru-RU" dirty="0"/>
              <a:t> </a:t>
            </a:r>
            <a:r>
              <a:rPr lang="ru-RU" dirty="0" err="1"/>
              <a:t>своїми</a:t>
            </a:r>
            <a:r>
              <a:rPr lang="ru-RU" dirty="0"/>
              <a:t> </a:t>
            </a:r>
            <a:r>
              <a:rPr lang="ru-RU" dirty="0" err="1"/>
              <a:t>верхівками</a:t>
            </a:r>
            <a:r>
              <a:rPr lang="ru-RU" dirty="0"/>
              <a:t>, </a:t>
            </a:r>
            <a:r>
              <a:rPr lang="ru-RU" dirty="0" err="1"/>
              <a:t>тобто</a:t>
            </a:r>
            <a:r>
              <a:rPr lang="ru-RU" dirty="0"/>
              <a:t> </a:t>
            </a:r>
            <a:r>
              <a:rPr lang="ru-RU" b="1" i="1" dirty="0" smtClean="0">
                <a:solidFill>
                  <a:srgbClr val="214B37"/>
                </a:solidFill>
              </a:rPr>
              <a:t>апексами</a:t>
            </a:r>
            <a:endParaRPr lang="ru-RU" b="1" dirty="0">
              <a:solidFill>
                <a:srgbClr val="214B37"/>
              </a:solidFill>
            </a:endParaRPr>
          </a:p>
        </p:txBody>
      </p:sp>
      <p:sp>
        <p:nvSpPr>
          <p:cNvPr id="4" name="Номер слайда 4"/>
          <p:cNvSpPr>
            <a:spLocks noGrp="1"/>
          </p:cNvSpPr>
          <p:nvPr>
            <p:ph type="sldNum" sz="quarter" idx="12"/>
          </p:nvPr>
        </p:nvSpPr>
        <p:spPr>
          <a:xfrm>
            <a:off x="7835705" y="42203"/>
            <a:ext cx="677313" cy="586430"/>
          </a:xfrm>
        </p:spPr>
        <p:txBody>
          <a:bodyPr/>
          <a:lstStyle/>
          <a:p>
            <a:pPr>
              <a:defRPr/>
            </a:pPr>
            <a:r>
              <a:rPr lang="uk-UA" dirty="0" smtClean="0">
                <a:solidFill>
                  <a:srgbClr val="FFFF00"/>
                </a:solidFill>
                <a:effectLst>
                  <a:outerShdw blurRad="38100" dist="38100" dir="2700000" algn="tl">
                    <a:srgbClr val="000000">
                      <a:alpha val="43137"/>
                    </a:srgbClr>
                  </a:outerShdw>
                </a:effectLst>
              </a:rPr>
              <a:t>27</a:t>
            </a:r>
            <a:endParaRPr lang="uk-UA" dirty="0">
              <a:solidFill>
                <a:srgbClr val="FFFF00"/>
              </a:solidFill>
              <a:effectLst>
                <a:outerShdw blurRad="38100" dist="38100" dir="2700000" algn="tl">
                  <a:srgbClr val="000000">
                    <a:alpha val="43137"/>
                  </a:srgbClr>
                </a:outerShdw>
              </a:effectLst>
            </a:endParaRPr>
          </a:p>
        </p:txBody>
      </p:sp>
      <p:sp>
        <p:nvSpPr>
          <p:cNvPr id="5" name="TextBox 4"/>
          <p:cNvSpPr txBox="1"/>
          <p:nvPr/>
        </p:nvSpPr>
        <p:spPr>
          <a:xfrm>
            <a:off x="0" y="42203"/>
            <a:ext cx="7668344" cy="830997"/>
          </a:xfrm>
          <a:prstGeom prst="rect">
            <a:avLst/>
          </a:prstGeom>
          <a:noFill/>
        </p:spPr>
        <p:txBody>
          <a:bodyPr wrap="square">
            <a:spAutoFit/>
          </a:bodyPr>
          <a:lstStyle/>
          <a:p>
            <a:pPr algn="ctr">
              <a:defRPr/>
            </a:pPr>
            <a:r>
              <a:rPr lang="uk-UA" sz="2400" b="1" dirty="0" smtClean="0">
                <a:solidFill>
                  <a:srgbClr val="702D00"/>
                </a:solidFill>
                <a:effectLst>
                  <a:outerShdw blurRad="38100" dist="38100" dir="2700000" algn="tl">
                    <a:srgbClr val="000000">
                      <a:alpha val="43137"/>
                    </a:srgbClr>
                  </a:outerShdw>
                </a:effectLst>
              </a:rPr>
              <a:t>Типи росту відповідно до розташування та специфіки твірних тканин</a:t>
            </a:r>
            <a:endParaRPr lang="ru-RU" sz="2400" b="1" dirty="0">
              <a:solidFill>
                <a:srgbClr val="702D00"/>
              </a:solidFill>
              <a:effectLst>
                <a:outerShdw blurRad="38100" dist="38100" dir="2700000" algn="tl">
                  <a:srgbClr val="000000">
                    <a:alpha val="43137"/>
                  </a:srgbClr>
                </a:outerShdw>
              </a:effectLst>
            </a:endParaRPr>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76056" y="1673551"/>
            <a:ext cx="2376264" cy="3168352"/>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8184" y="4437112"/>
            <a:ext cx="2034530" cy="1825093"/>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617894" y="1353950"/>
            <a:ext cx="4203410" cy="5184576"/>
          </a:xfrm>
        </p:spPr>
        <p:txBody>
          <a:bodyPr/>
          <a:lstStyle/>
          <a:p>
            <a:pPr algn="r"/>
            <a:r>
              <a:rPr lang="ru-RU" dirty="0" smtClean="0"/>
              <a:t>Тип росту, </a:t>
            </a:r>
            <a:r>
              <a:rPr lang="ru-RU" dirty="0" err="1" smtClean="0"/>
              <a:t>що</a:t>
            </a:r>
            <a:r>
              <a:rPr lang="ru-RU" dirty="0" smtClean="0"/>
              <a:t> </a:t>
            </a:r>
            <a:r>
              <a:rPr lang="ru-RU" dirty="0" err="1" smtClean="0"/>
              <a:t>відзначається</a:t>
            </a:r>
            <a:r>
              <a:rPr lang="ru-RU" dirty="0" smtClean="0"/>
              <a:t> у </a:t>
            </a:r>
            <a:r>
              <a:rPr lang="ru-RU" dirty="0" err="1" smtClean="0"/>
              <a:t>стебел</a:t>
            </a:r>
            <a:r>
              <a:rPr lang="ru-RU" dirty="0" smtClean="0"/>
              <a:t> </a:t>
            </a:r>
            <a:r>
              <a:rPr lang="ru-RU" dirty="0" err="1" smtClean="0"/>
              <a:t>злаків</a:t>
            </a:r>
            <a:r>
              <a:rPr lang="ru-RU" dirty="0" smtClean="0"/>
              <a:t> (</a:t>
            </a:r>
            <a:r>
              <a:rPr lang="ru-RU" dirty="0" err="1"/>
              <a:t>соломини</a:t>
            </a:r>
            <a:r>
              <a:rPr lang="ru-RU" dirty="0" smtClean="0"/>
              <a:t>). Соломина росте основою </a:t>
            </a:r>
            <a:r>
              <a:rPr lang="ru-RU" dirty="0" err="1"/>
              <a:t>міжвузля</a:t>
            </a:r>
            <a:r>
              <a:rPr lang="ru-RU" dirty="0"/>
              <a:t>. </a:t>
            </a:r>
            <a:r>
              <a:rPr lang="ru-RU" dirty="0" smtClean="0"/>
              <a:t>Зона активного росту </a:t>
            </a:r>
            <a:r>
              <a:rPr lang="ru-RU" dirty="0" err="1" smtClean="0"/>
              <a:t>розташована</a:t>
            </a:r>
            <a:r>
              <a:rPr lang="ru-RU" dirty="0" smtClean="0"/>
              <a:t> </a:t>
            </a:r>
            <a:r>
              <a:rPr lang="ru-RU" dirty="0" err="1" smtClean="0"/>
              <a:t>між</a:t>
            </a:r>
            <a:r>
              <a:rPr lang="ru-RU" dirty="0" smtClean="0"/>
              <a:t> </a:t>
            </a:r>
            <a:r>
              <a:rPr lang="ru-RU" dirty="0" err="1" smtClean="0"/>
              <a:t>сформованими</a:t>
            </a:r>
            <a:r>
              <a:rPr lang="ru-RU" dirty="0" smtClean="0"/>
              <a:t> тканинами, </a:t>
            </a:r>
            <a:r>
              <a:rPr lang="ru-RU" dirty="0" err="1" smtClean="0"/>
              <a:t>які</a:t>
            </a:r>
            <a:r>
              <a:rPr lang="ru-RU" dirty="0" smtClean="0"/>
              <a:t> </a:t>
            </a:r>
            <a:r>
              <a:rPr lang="ru-RU" dirty="0" err="1" smtClean="0"/>
              <a:t>закінчили</a:t>
            </a:r>
            <a:r>
              <a:rPr lang="ru-RU" dirty="0" smtClean="0"/>
              <a:t> </a:t>
            </a:r>
            <a:r>
              <a:rPr lang="ru-RU" dirty="0" err="1"/>
              <a:t>свій</a:t>
            </a:r>
            <a:r>
              <a:rPr lang="ru-RU" dirty="0"/>
              <a:t> </a:t>
            </a:r>
            <a:r>
              <a:rPr lang="ru-RU" dirty="0" err="1"/>
              <a:t>ріст</a:t>
            </a:r>
            <a:r>
              <a:rPr lang="ru-RU" dirty="0"/>
              <a:t> і </a:t>
            </a:r>
            <a:r>
              <a:rPr lang="ru-RU" dirty="0" err="1" smtClean="0"/>
              <a:t>розвиток</a:t>
            </a:r>
            <a:r>
              <a:rPr lang="ru-RU" i="1" dirty="0" smtClean="0"/>
              <a:t>.</a:t>
            </a:r>
            <a:r>
              <a:rPr lang="ru-RU" dirty="0" smtClean="0"/>
              <a:t> </a:t>
            </a:r>
            <a:r>
              <a:rPr lang="ru-RU" dirty="0" err="1"/>
              <a:t>Розмішена</a:t>
            </a:r>
            <a:r>
              <a:rPr lang="ru-RU" dirty="0"/>
              <a:t> в </a:t>
            </a:r>
            <a:r>
              <a:rPr lang="ru-RU" dirty="0" err="1"/>
              <a:t>основі</a:t>
            </a:r>
            <a:r>
              <a:rPr lang="ru-RU" dirty="0"/>
              <a:t> </a:t>
            </a:r>
            <a:r>
              <a:rPr lang="ru-RU" dirty="0" err="1"/>
              <a:t>міжвузля</a:t>
            </a:r>
            <a:r>
              <a:rPr lang="ru-RU" dirty="0"/>
              <a:t> </a:t>
            </a:r>
            <a:r>
              <a:rPr lang="ru-RU" dirty="0" err="1"/>
              <a:t>вставна</a:t>
            </a:r>
            <a:r>
              <a:rPr lang="ru-RU" dirty="0"/>
              <a:t> меристема у </a:t>
            </a:r>
            <a:r>
              <a:rPr lang="ru-RU" dirty="0" err="1"/>
              <a:t>злаків</a:t>
            </a:r>
            <a:r>
              <a:rPr lang="ru-RU" dirty="0"/>
              <a:t> </a:t>
            </a:r>
            <a:r>
              <a:rPr lang="ru-RU" dirty="0" err="1"/>
              <a:t>залишається</a:t>
            </a:r>
            <a:r>
              <a:rPr lang="ru-RU" dirty="0"/>
              <a:t> активною </a:t>
            </a:r>
            <a:r>
              <a:rPr lang="ru-RU" dirty="0" err="1"/>
              <a:t>протягом</a:t>
            </a:r>
            <a:r>
              <a:rPr lang="ru-RU" dirty="0"/>
              <a:t> </a:t>
            </a:r>
            <a:r>
              <a:rPr lang="ru-RU" dirty="0" err="1"/>
              <a:t>тривалого</a:t>
            </a:r>
            <a:r>
              <a:rPr lang="ru-RU" dirty="0"/>
              <a:t> часу. </a:t>
            </a:r>
            <a:r>
              <a:rPr lang="ru-RU" dirty="0" err="1"/>
              <a:t>Цим</a:t>
            </a:r>
            <a:r>
              <a:rPr lang="ru-RU" dirty="0"/>
              <a:t> </a:t>
            </a:r>
            <a:r>
              <a:rPr lang="ru-RU" dirty="0" err="1"/>
              <a:t>зумовлена</a:t>
            </a:r>
            <a:r>
              <a:rPr lang="ru-RU" dirty="0"/>
              <a:t> </a:t>
            </a:r>
            <a:r>
              <a:rPr lang="ru-RU" dirty="0" err="1"/>
              <a:t>здатність</a:t>
            </a:r>
            <a:r>
              <a:rPr lang="ru-RU" dirty="0"/>
              <a:t> </a:t>
            </a:r>
            <a:r>
              <a:rPr lang="ru-RU" dirty="0" err="1"/>
              <a:t>полеглих</a:t>
            </a:r>
            <a:r>
              <a:rPr lang="ru-RU" dirty="0"/>
              <a:t> </a:t>
            </a:r>
            <a:r>
              <a:rPr lang="ru-RU" dirty="0" err="1"/>
              <a:t>хлібів</a:t>
            </a:r>
            <a:r>
              <a:rPr lang="ru-RU" dirty="0"/>
              <a:t> </a:t>
            </a:r>
            <a:r>
              <a:rPr lang="ru-RU" dirty="0" err="1"/>
              <a:t>підніматися</a:t>
            </a:r>
            <a:r>
              <a:rPr lang="ru-RU" dirty="0"/>
              <a:t> </a:t>
            </a:r>
            <a:r>
              <a:rPr lang="ru-RU" dirty="0" err="1"/>
              <a:t>навіть</a:t>
            </a:r>
            <a:r>
              <a:rPr lang="ru-RU" dirty="0"/>
              <a:t> </a:t>
            </a:r>
            <a:r>
              <a:rPr lang="ru-RU" dirty="0" err="1"/>
              <a:t>тоді</a:t>
            </a:r>
            <a:r>
              <a:rPr lang="ru-RU" dirty="0"/>
              <a:t>, коли </a:t>
            </a:r>
            <a:r>
              <a:rPr lang="ru-RU" dirty="0" err="1"/>
              <a:t>полягання</a:t>
            </a:r>
            <a:r>
              <a:rPr lang="ru-RU" dirty="0"/>
              <a:t> </a:t>
            </a:r>
            <a:r>
              <a:rPr lang="ru-RU" dirty="0" err="1"/>
              <a:t>спостерігалося</a:t>
            </a:r>
            <a:r>
              <a:rPr lang="ru-RU" dirty="0"/>
              <a:t> на </a:t>
            </a:r>
            <a:r>
              <a:rPr lang="ru-RU" dirty="0" err="1"/>
              <a:t>пізніх</a:t>
            </a:r>
            <a:r>
              <a:rPr lang="ru-RU" dirty="0"/>
              <a:t> </a:t>
            </a:r>
            <a:r>
              <a:rPr lang="ru-RU" dirty="0" err="1"/>
              <a:t>етапах</a:t>
            </a:r>
            <a:r>
              <a:rPr lang="ru-RU" dirty="0"/>
              <a:t> </a:t>
            </a:r>
            <a:r>
              <a:rPr lang="ru-RU" dirty="0" err="1"/>
              <a:t>розвитку</a:t>
            </a:r>
            <a:r>
              <a:rPr lang="ru-RU" dirty="0"/>
              <a:t> </a:t>
            </a:r>
            <a:r>
              <a:rPr lang="ru-RU" dirty="0" err="1"/>
              <a:t>рослин</a:t>
            </a:r>
            <a:r>
              <a:rPr lang="ru-RU" dirty="0"/>
              <a:t>.</a:t>
            </a:r>
            <a:endParaRPr lang="ru-RU" dirty="0"/>
          </a:p>
        </p:txBody>
      </p:sp>
      <p:sp>
        <p:nvSpPr>
          <p:cNvPr id="4" name="Номер слайда 4"/>
          <p:cNvSpPr>
            <a:spLocks noGrp="1"/>
          </p:cNvSpPr>
          <p:nvPr>
            <p:ph type="sldNum" sz="quarter" idx="12"/>
          </p:nvPr>
        </p:nvSpPr>
        <p:spPr>
          <a:xfrm>
            <a:off x="7835705" y="42203"/>
            <a:ext cx="677313" cy="586430"/>
          </a:xfrm>
        </p:spPr>
        <p:txBody>
          <a:bodyPr/>
          <a:lstStyle/>
          <a:p>
            <a:pPr>
              <a:defRPr/>
            </a:pPr>
            <a:r>
              <a:rPr lang="uk-UA" dirty="0" smtClean="0">
                <a:solidFill>
                  <a:srgbClr val="FFFF00"/>
                </a:solidFill>
                <a:effectLst>
                  <a:outerShdw blurRad="38100" dist="38100" dir="2700000" algn="tl">
                    <a:srgbClr val="000000">
                      <a:alpha val="43137"/>
                    </a:srgbClr>
                  </a:outerShdw>
                </a:effectLst>
              </a:rPr>
              <a:t>28</a:t>
            </a:r>
            <a:endParaRPr lang="uk-UA" dirty="0">
              <a:solidFill>
                <a:srgbClr val="FFFF00"/>
              </a:solidFill>
              <a:effectLst>
                <a:outerShdw blurRad="38100" dist="38100" dir="2700000" algn="tl">
                  <a:srgbClr val="000000">
                    <a:alpha val="43137"/>
                  </a:srgbClr>
                </a:outerShdw>
              </a:effectLst>
            </a:endParaRPr>
          </a:p>
        </p:txBody>
      </p:sp>
      <p:sp>
        <p:nvSpPr>
          <p:cNvPr id="5" name="Заголовок 1"/>
          <p:cNvSpPr>
            <a:spLocks noGrp="1"/>
          </p:cNvSpPr>
          <p:nvPr>
            <p:ph type="title"/>
          </p:nvPr>
        </p:nvSpPr>
        <p:spPr>
          <a:xfrm>
            <a:off x="3779912" y="464704"/>
            <a:ext cx="3816424" cy="576064"/>
          </a:xfrm>
        </p:spPr>
        <p:txBody>
          <a:bodyPr/>
          <a:lstStyle/>
          <a:p>
            <a:r>
              <a:rPr lang="uk-UA" sz="3200" dirty="0" err="1" smtClean="0">
                <a:solidFill>
                  <a:schemeClr val="accent6">
                    <a:lumMod val="75000"/>
                  </a:schemeClr>
                </a:solidFill>
                <a:effectLst>
                  <a:outerShdw blurRad="38100" dist="38100" dir="2700000" algn="tl">
                    <a:srgbClr val="000000">
                      <a:alpha val="43137"/>
                    </a:srgbClr>
                  </a:outerShdw>
                </a:effectLst>
              </a:rPr>
              <a:t>Інтеркалярний</a:t>
            </a:r>
            <a:r>
              <a:rPr lang="uk-UA" sz="3200" dirty="0" smtClean="0">
                <a:solidFill>
                  <a:schemeClr val="accent6">
                    <a:lumMod val="75000"/>
                  </a:schemeClr>
                </a:solidFill>
                <a:effectLst>
                  <a:outerShdw blurRad="38100" dist="38100" dir="2700000" algn="tl">
                    <a:srgbClr val="000000">
                      <a:alpha val="43137"/>
                    </a:srgbClr>
                  </a:outerShdw>
                </a:effectLst>
              </a:rPr>
              <a:t> ріст</a:t>
            </a:r>
            <a:endParaRPr lang="ru-RU" sz="3200" dirty="0" smtClean="0">
              <a:solidFill>
                <a:schemeClr val="accent6">
                  <a:lumMod val="75000"/>
                </a:schemeClr>
              </a:solidFill>
              <a:effectLst>
                <a:outerShdw blurRad="38100" dist="38100" dir="2700000" algn="tl">
                  <a:srgbClr val="000000">
                    <a:alpha val="43137"/>
                  </a:srgbClr>
                </a:outerShdw>
              </a:effectLst>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340768"/>
            <a:ext cx="3294366" cy="4392488"/>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373189" y="836712"/>
            <a:ext cx="4414835" cy="2592288"/>
          </a:xfrm>
        </p:spPr>
        <p:txBody>
          <a:bodyPr/>
          <a:lstStyle/>
          <a:p>
            <a:r>
              <a:rPr lang="uk-UA" dirty="0" smtClean="0"/>
              <a:t>Тип росту органів, зона </a:t>
            </a:r>
            <a:r>
              <a:rPr lang="uk-UA" dirty="0"/>
              <a:t>наростання </a:t>
            </a:r>
            <a:r>
              <a:rPr lang="uk-UA" dirty="0" smtClean="0"/>
              <a:t>у яких міститься </a:t>
            </a:r>
            <a:r>
              <a:rPr lang="uk-UA" dirty="0"/>
              <a:t>в основі </a:t>
            </a:r>
            <a:r>
              <a:rPr lang="uk-UA" dirty="0" err="1"/>
              <a:t>органа</a:t>
            </a:r>
            <a:r>
              <a:rPr lang="uk-UA" dirty="0"/>
              <a:t>, а тканини, які завершили ріст, - вище зони росту. Цей тип росту трапляється у листків злаків, трав та інших однодольних рослин, у квіткових стрілок</a:t>
            </a:r>
            <a:r>
              <a:rPr lang="uk-UA" dirty="0" smtClean="0"/>
              <a:t>.</a:t>
            </a:r>
          </a:p>
        </p:txBody>
      </p:sp>
      <p:sp>
        <p:nvSpPr>
          <p:cNvPr id="4" name="Заголовок 1"/>
          <p:cNvSpPr>
            <a:spLocks noGrp="1"/>
          </p:cNvSpPr>
          <p:nvPr>
            <p:ph type="title"/>
          </p:nvPr>
        </p:nvSpPr>
        <p:spPr>
          <a:xfrm>
            <a:off x="395536" y="260648"/>
            <a:ext cx="3168352" cy="576064"/>
          </a:xfrm>
        </p:spPr>
        <p:txBody>
          <a:bodyPr/>
          <a:lstStyle/>
          <a:p>
            <a:r>
              <a:rPr lang="uk-UA" sz="3200" dirty="0" smtClean="0">
                <a:solidFill>
                  <a:schemeClr val="accent6">
                    <a:lumMod val="75000"/>
                  </a:schemeClr>
                </a:solidFill>
                <a:effectLst>
                  <a:outerShdw blurRad="38100" dist="38100" dir="2700000" algn="tl">
                    <a:srgbClr val="000000">
                      <a:alpha val="43137"/>
                    </a:srgbClr>
                  </a:outerShdw>
                </a:effectLst>
              </a:rPr>
              <a:t>Базальний ріст</a:t>
            </a:r>
            <a:endParaRPr lang="ru-RU" sz="3200" dirty="0" smtClean="0">
              <a:solidFill>
                <a:schemeClr val="accent6">
                  <a:lumMod val="75000"/>
                </a:schemeClr>
              </a:solidFill>
              <a:effectLst>
                <a:outerShdw blurRad="38100" dist="38100" dir="2700000" algn="tl">
                  <a:srgbClr val="000000">
                    <a:alpha val="43137"/>
                  </a:srgbClr>
                </a:outerShdw>
              </a:effectLst>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01537" y="623452"/>
            <a:ext cx="1957150" cy="2656765"/>
          </a:xfrm>
          <a:prstGeom prst="rect">
            <a:avLst/>
          </a:prstGeom>
        </p:spPr>
      </p:pic>
      <p:sp>
        <p:nvSpPr>
          <p:cNvPr id="6" name="Заголовок 1"/>
          <p:cNvSpPr txBox="1">
            <a:spLocks/>
          </p:cNvSpPr>
          <p:nvPr/>
        </p:nvSpPr>
        <p:spPr bwMode="auto">
          <a:xfrm>
            <a:off x="5148064" y="3643684"/>
            <a:ext cx="3254171" cy="576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fontAlgn="base">
              <a:spcBef>
                <a:spcPct val="0"/>
              </a:spcBef>
              <a:spcAft>
                <a:spcPct val="0"/>
              </a:spcAft>
              <a:defRPr sz="4200" kern="1200">
                <a:solidFill>
                  <a:schemeClr val="tx2"/>
                </a:solidFill>
                <a:latin typeface="+mj-lt"/>
                <a:ea typeface="+mj-ea"/>
                <a:cs typeface="+mj-cs"/>
              </a:defRPr>
            </a:lvl1pPr>
            <a:lvl2pPr algn="l" defTabSz="457200" rtl="0" fontAlgn="base">
              <a:spcBef>
                <a:spcPct val="0"/>
              </a:spcBef>
              <a:spcAft>
                <a:spcPct val="0"/>
              </a:spcAft>
              <a:defRPr sz="4200">
                <a:solidFill>
                  <a:schemeClr val="tx2"/>
                </a:solidFill>
                <a:latin typeface="Arial" panose="020B0604020202020204" pitchFamily="34" charset="0"/>
              </a:defRPr>
            </a:lvl2pPr>
            <a:lvl3pPr algn="l" defTabSz="457200" rtl="0" fontAlgn="base">
              <a:spcBef>
                <a:spcPct val="0"/>
              </a:spcBef>
              <a:spcAft>
                <a:spcPct val="0"/>
              </a:spcAft>
              <a:defRPr sz="4200">
                <a:solidFill>
                  <a:schemeClr val="tx2"/>
                </a:solidFill>
                <a:latin typeface="Arial" panose="020B0604020202020204" pitchFamily="34" charset="0"/>
              </a:defRPr>
            </a:lvl3pPr>
            <a:lvl4pPr algn="l" defTabSz="457200" rtl="0" fontAlgn="base">
              <a:spcBef>
                <a:spcPct val="0"/>
              </a:spcBef>
              <a:spcAft>
                <a:spcPct val="0"/>
              </a:spcAft>
              <a:defRPr sz="4200">
                <a:solidFill>
                  <a:schemeClr val="tx2"/>
                </a:solidFill>
                <a:latin typeface="Arial" panose="020B0604020202020204" pitchFamily="34" charset="0"/>
              </a:defRPr>
            </a:lvl4pPr>
            <a:lvl5pPr algn="l" defTabSz="457200" rtl="0" fontAlgn="base">
              <a:spcBef>
                <a:spcPct val="0"/>
              </a:spcBef>
              <a:spcAft>
                <a:spcPct val="0"/>
              </a:spcAft>
              <a:defRPr sz="4200">
                <a:solidFill>
                  <a:schemeClr val="tx2"/>
                </a:solidFill>
                <a:latin typeface="Arial" panose="020B0604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uk-UA" sz="3200" dirty="0" smtClean="0">
                <a:solidFill>
                  <a:schemeClr val="accent6">
                    <a:lumMod val="50000"/>
                  </a:schemeClr>
                </a:solidFill>
                <a:effectLst>
                  <a:outerShdw blurRad="38100" dist="38100" dir="2700000" algn="tl">
                    <a:srgbClr val="000000">
                      <a:alpha val="43137"/>
                    </a:srgbClr>
                  </a:outerShdw>
                </a:effectLst>
              </a:rPr>
              <a:t>Площинний ріст</a:t>
            </a:r>
            <a:endParaRPr lang="ru-RU" sz="3200" dirty="0" smtClean="0">
              <a:solidFill>
                <a:schemeClr val="accent6">
                  <a:lumMod val="50000"/>
                </a:schemeClr>
              </a:solidFill>
              <a:effectLst>
                <a:outerShdw blurRad="38100" dist="38100" dir="2700000" algn="tl">
                  <a:srgbClr val="000000">
                    <a:alpha val="43137"/>
                  </a:srgbClr>
                </a:outerShdw>
              </a:effectLst>
            </a:endParaRPr>
          </a:p>
        </p:txBody>
      </p:sp>
      <p:sp>
        <p:nvSpPr>
          <p:cNvPr id="7" name="Объект 1"/>
          <p:cNvSpPr txBox="1">
            <a:spLocks/>
          </p:cNvSpPr>
          <p:nvPr/>
        </p:nvSpPr>
        <p:spPr bwMode="auto">
          <a:xfrm>
            <a:off x="4283968" y="4155934"/>
            <a:ext cx="4486843" cy="200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ts val="1000"/>
              </a:spcBef>
              <a:spcAft>
                <a:spcPct val="0"/>
              </a:spcAft>
              <a:buClr>
                <a:srgbClr val="F7F5F7"/>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F7F5F7"/>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F7F5F7"/>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F7F5F7"/>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F7F5F7"/>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r" eaLnBrk="1" hangingPunct="1"/>
            <a:r>
              <a:rPr lang="ru-RU" dirty="0" err="1" smtClean="0"/>
              <a:t>Ще</a:t>
            </a:r>
            <a:r>
              <a:rPr lang="ru-RU" dirty="0" smtClean="0"/>
              <a:t> один тип росту </a:t>
            </a:r>
            <a:r>
              <a:rPr lang="ru-RU" dirty="0" err="1" smtClean="0"/>
              <a:t>характерний</a:t>
            </a:r>
            <a:r>
              <a:rPr lang="ru-RU" dirty="0" smtClean="0"/>
              <a:t> для </a:t>
            </a:r>
            <a:r>
              <a:rPr lang="ru-RU" dirty="0" err="1" smtClean="0"/>
              <a:t>листків</a:t>
            </a:r>
            <a:r>
              <a:rPr lang="ru-RU" dirty="0" smtClean="0"/>
              <a:t> </a:t>
            </a:r>
            <a:r>
              <a:rPr lang="ru-RU" dirty="0" err="1" smtClean="0"/>
              <a:t>багатьох</a:t>
            </a:r>
            <a:r>
              <a:rPr lang="ru-RU" dirty="0" smtClean="0"/>
              <a:t> </a:t>
            </a:r>
            <a:r>
              <a:rPr lang="ru-RU" dirty="0" err="1" smtClean="0"/>
              <a:t>дводоль­них</a:t>
            </a:r>
            <a:r>
              <a:rPr lang="ru-RU" dirty="0" smtClean="0"/>
              <a:t>, </a:t>
            </a:r>
            <a:r>
              <a:rPr lang="ru-RU" dirty="0" err="1" smtClean="0"/>
              <a:t>наприклад</a:t>
            </a:r>
            <a:r>
              <a:rPr lang="ru-RU" dirty="0" smtClean="0"/>
              <a:t> тютюну, в </a:t>
            </a:r>
            <a:r>
              <a:rPr lang="ru-RU" dirty="0" err="1" smtClean="0"/>
              <a:t>якого</a:t>
            </a:r>
            <a:r>
              <a:rPr lang="ru-RU" dirty="0" smtClean="0"/>
              <a:t> </a:t>
            </a:r>
            <a:r>
              <a:rPr lang="ru-RU" dirty="0" err="1" smtClean="0"/>
              <a:t>ріст</a:t>
            </a:r>
            <a:r>
              <a:rPr lang="ru-RU" dirty="0" smtClean="0"/>
              <a:t> </a:t>
            </a:r>
            <a:r>
              <a:rPr lang="ru-RU" dirty="0" err="1" smtClean="0"/>
              <a:t>здійснюється</a:t>
            </a:r>
            <a:r>
              <a:rPr lang="ru-RU" dirty="0" smtClean="0"/>
              <a:t> по </a:t>
            </a:r>
            <a:r>
              <a:rPr lang="ru-RU" dirty="0" err="1" smtClean="0"/>
              <a:t>всій</a:t>
            </a:r>
            <a:r>
              <a:rPr lang="ru-RU" dirty="0" smtClean="0"/>
              <a:t> </a:t>
            </a:r>
            <a:r>
              <a:rPr lang="ru-RU" dirty="0" err="1" smtClean="0"/>
              <a:t>периферії</a:t>
            </a:r>
            <a:r>
              <a:rPr lang="ru-RU" dirty="0" smtClean="0"/>
              <a:t> листка з </a:t>
            </a:r>
            <a:r>
              <a:rPr lang="ru-RU" dirty="0" err="1" smtClean="0"/>
              <a:t>близькою</a:t>
            </a:r>
            <a:r>
              <a:rPr lang="ru-RU" dirty="0" smtClean="0"/>
              <a:t> для </a:t>
            </a:r>
            <a:r>
              <a:rPr lang="ru-RU" dirty="0" err="1" smtClean="0"/>
              <a:t>всіх</a:t>
            </a:r>
            <a:r>
              <a:rPr lang="ru-RU" dirty="0" smtClean="0"/>
              <a:t> </a:t>
            </a:r>
            <a:r>
              <a:rPr lang="ru-RU" dirty="0" err="1" smtClean="0"/>
              <a:t>його</a:t>
            </a:r>
            <a:r>
              <a:rPr lang="ru-RU" dirty="0" smtClean="0"/>
              <a:t> </a:t>
            </a:r>
            <a:r>
              <a:rPr lang="ru-RU" dirty="0" err="1" smtClean="0"/>
              <a:t>частин</a:t>
            </a:r>
            <a:r>
              <a:rPr lang="ru-RU" dirty="0" smtClean="0"/>
              <a:t> </a:t>
            </a:r>
            <a:r>
              <a:rPr lang="ru-RU" dirty="0" err="1" smtClean="0"/>
              <a:t>швидкістю</a:t>
            </a:r>
            <a:r>
              <a:rPr lang="ru-RU" dirty="0" smtClean="0"/>
              <a:t>.</a:t>
            </a:r>
            <a:endParaRPr lang="ru-RU"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40090" y="4131857"/>
            <a:ext cx="2419350" cy="202882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33744" y="5733256"/>
            <a:ext cx="2281951" cy="288032"/>
          </a:xfrm>
          <a:prstGeom prst="rect">
            <a:avLst/>
          </a:prstGeom>
          <a:noFill/>
        </p:spPr>
        <p:txBody>
          <a:bodyPr wrap="square" rtlCol="0">
            <a:spAutoFit/>
          </a:bodyPr>
          <a:lstStyle/>
          <a:p>
            <a:r>
              <a:rPr lang="ru-RU" sz="1200" i="1" dirty="0"/>
              <a:t>Источник фото: </a:t>
            </a:r>
            <a:r>
              <a:rPr lang="en-US" sz="1200" i="1" dirty="0"/>
              <a:t>James Jackson</a:t>
            </a:r>
            <a:endParaRPr lang="ru-RU" sz="1200" i="1"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12158" y="1412776"/>
            <a:ext cx="2925121" cy="4104456"/>
          </a:xfrm>
          <a:prstGeom prst="rect">
            <a:avLst/>
          </a:prstGeom>
        </p:spPr>
      </p:pic>
      <p:sp>
        <p:nvSpPr>
          <p:cNvPr id="4" name="TextBox 3"/>
          <p:cNvSpPr txBox="1"/>
          <p:nvPr/>
        </p:nvSpPr>
        <p:spPr>
          <a:xfrm>
            <a:off x="395536" y="1187893"/>
            <a:ext cx="5184576" cy="3293209"/>
          </a:xfrm>
          <a:prstGeom prst="rect">
            <a:avLst/>
          </a:prstGeom>
          <a:noFill/>
        </p:spPr>
        <p:txBody>
          <a:bodyPr wrap="square" rtlCol="0">
            <a:spAutoFit/>
          </a:bodyPr>
          <a:lstStyle/>
          <a:p>
            <a:r>
              <a:rPr lang="uk-UA" sz="2600" dirty="0" smtClean="0"/>
              <a:t>Протягом всього життя рослинний </a:t>
            </a:r>
            <a:r>
              <a:rPr lang="uk-UA" sz="2600" dirty="0"/>
              <a:t>організм поглинає воду і мінеральні поживні речовини, акумулює сонячну енергію, в ньому відбуваються чисельні реакції обміну речовин, в результаті чого він </a:t>
            </a:r>
            <a:r>
              <a:rPr lang="uk-UA" sz="2600" b="1" i="1" dirty="0" smtClean="0">
                <a:solidFill>
                  <a:srgbClr val="373600"/>
                </a:solidFill>
                <a:effectLst>
                  <a:outerShdw blurRad="38100" dist="38100" dir="2700000" algn="tl">
                    <a:srgbClr val="000000">
                      <a:alpha val="43137"/>
                    </a:srgbClr>
                  </a:outerShdw>
                </a:effectLst>
              </a:rPr>
              <a:t>росте</a:t>
            </a:r>
            <a:r>
              <a:rPr lang="uk-UA" sz="2600" dirty="0" smtClean="0"/>
              <a:t> </a:t>
            </a:r>
            <a:r>
              <a:rPr lang="uk-UA" sz="2600" dirty="0"/>
              <a:t>і </a:t>
            </a:r>
            <a:r>
              <a:rPr lang="uk-UA" sz="2600" b="1" i="1" dirty="0" smtClean="0">
                <a:solidFill>
                  <a:srgbClr val="373600"/>
                </a:solidFill>
                <a:effectLst>
                  <a:outerShdw blurRad="38100" dist="38100" dir="2700000" algn="tl">
                    <a:srgbClr val="000000">
                      <a:alpha val="43137"/>
                    </a:srgbClr>
                  </a:outerShdw>
                </a:effectLst>
              </a:rPr>
              <a:t>розвивається</a:t>
            </a:r>
            <a:r>
              <a:rPr lang="uk-UA" sz="2600" dirty="0" smtClean="0"/>
              <a:t>.</a:t>
            </a:r>
            <a:endParaRPr lang="ru-RU" sz="2600" dirty="0"/>
          </a:p>
        </p:txBody>
      </p:sp>
      <p:sp>
        <p:nvSpPr>
          <p:cNvPr id="5" name="TextBox 4"/>
          <p:cNvSpPr txBox="1"/>
          <p:nvPr/>
        </p:nvSpPr>
        <p:spPr>
          <a:xfrm>
            <a:off x="395536" y="260648"/>
            <a:ext cx="8064896" cy="523220"/>
          </a:xfrm>
          <a:prstGeom prst="rect">
            <a:avLst/>
          </a:prstGeom>
          <a:noFill/>
          <a:effectLst>
            <a:outerShdw blurRad="50800" dist="50800" dir="5400000" algn="ctr" rotWithShape="0">
              <a:srgbClr val="FFFF00"/>
            </a:outerShdw>
          </a:effectLst>
        </p:spPr>
        <p:txBody>
          <a:bodyPr wrap="square" rtlCol="0">
            <a:spAutoFit/>
          </a:bodyPr>
          <a:lstStyle/>
          <a:p>
            <a:pPr algn="ctr"/>
            <a:r>
              <a:rPr lang="uk-UA" sz="2800" b="1" dirty="0">
                <a:solidFill>
                  <a:srgbClr val="642100"/>
                </a:solidFill>
                <a:effectLst>
                  <a:outerShdw blurRad="38100" dist="38100" dir="2700000" algn="tl">
                    <a:srgbClr val="FFFF00">
                      <a:alpha val="43000"/>
                    </a:srgbClr>
                  </a:outerShdw>
                </a:effectLst>
              </a:rPr>
              <a:t>1. </a:t>
            </a:r>
            <a:r>
              <a:rPr lang="uk-UA" sz="2800" b="1" dirty="0" smtClean="0">
                <a:solidFill>
                  <a:srgbClr val="642100"/>
                </a:solidFill>
                <a:effectLst>
                  <a:outerShdw blurRad="38100" dist="38100" dir="2700000" algn="tl">
                    <a:srgbClr val="FFFF00">
                      <a:alpha val="43000"/>
                    </a:srgbClr>
                  </a:outerShdw>
                </a:effectLst>
              </a:rPr>
              <a:t>Загальні </a:t>
            </a:r>
            <a:r>
              <a:rPr lang="uk-UA" sz="2800" b="1" dirty="0">
                <a:solidFill>
                  <a:srgbClr val="642100"/>
                </a:solidFill>
                <a:effectLst>
                  <a:outerShdw blurRad="38100" dist="38100" dir="2700000" algn="tl">
                    <a:srgbClr val="FFFF00">
                      <a:alpha val="43000"/>
                    </a:srgbClr>
                  </a:outerShdw>
                </a:effectLst>
              </a:rPr>
              <a:t>поняття та критерії росту і </a:t>
            </a:r>
            <a:r>
              <a:rPr lang="uk-UA" sz="2800" b="1" dirty="0" smtClean="0">
                <a:solidFill>
                  <a:srgbClr val="642100"/>
                </a:solidFill>
                <a:effectLst>
                  <a:outerShdw blurRad="38100" dist="38100" dir="2700000" algn="tl">
                    <a:srgbClr val="FFFF00">
                      <a:alpha val="43000"/>
                    </a:srgbClr>
                  </a:outerShdw>
                </a:effectLst>
              </a:rPr>
              <a:t>розвитку</a:t>
            </a:r>
            <a:endParaRPr lang="ru-RU" sz="2800" dirty="0">
              <a:solidFill>
                <a:srgbClr val="642100"/>
              </a:solidFill>
              <a:effectLst>
                <a:outerShdw blurRad="38100" dist="38100" dir="2700000" algn="tl">
                  <a:srgbClr val="FFFF00">
                    <a:alpha val="43000"/>
                  </a:srgbClr>
                </a:outerShdw>
              </a:effectLst>
            </a:endParaRPr>
          </a:p>
        </p:txBody>
      </p:sp>
      <p:sp>
        <p:nvSpPr>
          <p:cNvPr id="6" name="TextBox 5"/>
          <p:cNvSpPr txBox="1"/>
          <p:nvPr/>
        </p:nvSpPr>
        <p:spPr>
          <a:xfrm>
            <a:off x="395536" y="4485019"/>
            <a:ext cx="5400600" cy="1692771"/>
          </a:xfrm>
          <a:prstGeom prst="rect">
            <a:avLst/>
          </a:prstGeom>
          <a:noFill/>
        </p:spPr>
        <p:txBody>
          <a:bodyPr wrap="square" rtlCol="0">
            <a:spAutoFit/>
          </a:bodyPr>
          <a:lstStyle/>
          <a:p>
            <a:r>
              <a:rPr lang="uk-UA" sz="2600" dirty="0"/>
              <a:t>Здатність до </a:t>
            </a:r>
            <a:r>
              <a:rPr lang="uk-UA" sz="2600" dirty="0" smtClean="0"/>
              <a:t>росту </a:t>
            </a:r>
            <a:r>
              <a:rPr lang="uk-UA" sz="2600" dirty="0"/>
              <a:t>– одна з головних особливостей всіх живих організмів</a:t>
            </a:r>
            <a:r>
              <a:rPr lang="uk-UA" sz="2600" dirty="0" smtClean="0"/>
              <a:t>. </a:t>
            </a:r>
            <a:r>
              <a:rPr lang="uk-UA" sz="2600" b="1" dirty="0">
                <a:solidFill>
                  <a:srgbClr val="FF0000"/>
                </a:solidFill>
                <a:effectLst>
                  <a:outerShdw blurRad="38100" dist="38100" dir="2700000" algn="tl">
                    <a:srgbClr val="000000">
                      <a:alpha val="43137"/>
                    </a:srgbClr>
                  </a:outerShdw>
                </a:effectLst>
              </a:rPr>
              <a:t>Рослина росте протягом всього життя</a:t>
            </a:r>
            <a:r>
              <a:rPr lang="uk-UA" sz="2600" dirty="0">
                <a:solidFill>
                  <a:srgbClr val="FF0000"/>
                </a:solidFill>
                <a:effectLst>
                  <a:outerShdw blurRad="38100" dist="38100" dir="2700000" algn="tl">
                    <a:srgbClr val="000000">
                      <a:alpha val="43137"/>
                    </a:srgbClr>
                  </a:outerShdw>
                </a:effectLst>
              </a:rPr>
              <a:t>.</a:t>
            </a:r>
            <a:endParaRPr lang="ru-RU" sz="2600" dirty="0">
              <a:solidFill>
                <a:srgbClr val="FF0000"/>
              </a:solidFill>
              <a:effectLst>
                <a:outerShdw blurRad="38100" dist="38100" dir="2700000" algn="tl">
                  <a:srgbClr val="000000">
                    <a:alpha val="43137"/>
                  </a:srgbClr>
                </a:outerShdw>
              </a:effectLst>
            </a:endParaRPr>
          </a:p>
        </p:txBody>
      </p:sp>
      <p:sp>
        <p:nvSpPr>
          <p:cNvPr id="7" name="Номер слайда 4"/>
          <p:cNvSpPr>
            <a:spLocks noGrp="1"/>
          </p:cNvSpPr>
          <p:nvPr>
            <p:ph type="sldNum" sz="quarter" idx="12"/>
          </p:nvPr>
        </p:nvSpPr>
        <p:spPr>
          <a:xfrm>
            <a:off x="8000942" y="33834"/>
            <a:ext cx="628650" cy="611186"/>
          </a:xfrm>
        </p:spPr>
        <p:txBody>
          <a:bodyPr/>
          <a:lstStyle/>
          <a:p>
            <a:pPr>
              <a:defRPr/>
            </a:pPr>
            <a:r>
              <a:rPr lang="uk-UA" dirty="0" smtClean="0">
                <a:solidFill>
                  <a:srgbClr val="FFFF00"/>
                </a:solidFill>
                <a:effectLst>
                  <a:outerShdw blurRad="38100" dist="38100" dir="2700000" algn="tl">
                    <a:srgbClr val="000000">
                      <a:alpha val="43137"/>
                    </a:srgbClr>
                  </a:outerShdw>
                </a:effectLst>
              </a:rPr>
              <a:t>3</a:t>
            </a:r>
            <a:endParaRPr lang="uk-UA"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9893290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idx="1"/>
          </p:nvPr>
        </p:nvSpPr>
        <p:spPr>
          <a:xfrm>
            <a:off x="755576" y="699886"/>
            <a:ext cx="4464496" cy="3033244"/>
          </a:xfrm>
        </p:spPr>
        <p:txBody>
          <a:bodyPr/>
          <a:lstStyle/>
          <a:p>
            <a:r>
              <a:rPr lang="ru-RU" dirty="0" err="1"/>
              <a:t>Ріст</a:t>
            </a:r>
            <a:r>
              <a:rPr lang="ru-RU" dirty="0"/>
              <a:t> </a:t>
            </a:r>
            <a:r>
              <a:rPr lang="ru-RU" dirty="0" err="1"/>
              <a:t>рослин</a:t>
            </a:r>
            <a:r>
              <a:rPr lang="ru-RU" dirty="0"/>
              <a:t> у </a:t>
            </a:r>
            <a:r>
              <a:rPr lang="ru-RU" dirty="0" err="1" smtClean="0"/>
              <a:t>товщину</a:t>
            </a:r>
            <a:r>
              <a:rPr lang="ru-RU" dirty="0" smtClean="0"/>
              <a:t>. </a:t>
            </a:r>
            <a:r>
              <a:rPr lang="ru-RU" dirty="0" err="1" smtClean="0"/>
              <a:t>Латеральний</a:t>
            </a:r>
            <a:r>
              <a:rPr lang="ru-RU" dirty="0" smtClean="0"/>
              <a:t> </a:t>
            </a:r>
            <a:r>
              <a:rPr lang="ru-RU" dirty="0" err="1" smtClean="0"/>
              <a:t>ріст</a:t>
            </a:r>
            <a:r>
              <a:rPr lang="ru-RU" dirty="0" smtClean="0"/>
              <a:t> </a:t>
            </a:r>
            <a:r>
              <a:rPr lang="ru-RU" dirty="0" err="1"/>
              <a:t>відбувається</a:t>
            </a:r>
            <a:r>
              <a:rPr lang="ru-RU" dirty="0"/>
              <a:t> за </a:t>
            </a:r>
            <a:r>
              <a:rPr lang="ru-RU" dirty="0" err="1"/>
              <a:t>рахунок</a:t>
            </a:r>
            <a:r>
              <a:rPr lang="ru-RU" dirty="0"/>
              <a:t> </a:t>
            </a:r>
            <a:r>
              <a:rPr lang="ru-RU" dirty="0" err="1"/>
              <a:t>діяльності</a:t>
            </a:r>
            <a:r>
              <a:rPr lang="ru-RU" i="1" dirty="0"/>
              <a:t> </a:t>
            </a:r>
            <a:r>
              <a:rPr lang="ru-RU" dirty="0" err="1"/>
              <a:t>вторинних</a:t>
            </a:r>
            <a:r>
              <a:rPr lang="ru-RU" dirty="0"/>
              <a:t> </a:t>
            </a:r>
            <a:r>
              <a:rPr lang="ru-RU" dirty="0" smtClean="0"/>
              <a:t>меристем</a:t>
            </a:r>
            <a:r>
              <a:rPr lang="ru-RU" dirty="0"/>
              <a:t> </a:t>
            </a:r>
            <a:r>
              <a:rPr lang="ru-RU" dirty="0" smtClean="0"/>
              <a:t>– </a:t>
            </a:r>
            <a:r>
              <a:rPr lang="uk-UA" b="1" i="1" dirty="0" err="1" smtClean="0">
                <a:solidFill>
                  <a:srgbClr val="C00000"/>
                </a:solidFill>
                <a:effectLst>
                  <a:outerShdw blurRad="38100" dist="38100" dir="2700000" algn="tl">
                    <a:srgbClr val="000000">
                      <a:alpha val="43137"/>
                    </a:srgbClr>
                  </a:outerShdw>
                </a:effectLst>
              </a:rPr>
              <a:t>васкулярного</a:t>
            </a:r>
            <a:r>
              <a:rPr lang="uk-UA" b="1" i="1" dirty="0" smtClean="0">
                <a:solidFill>
                  <a:srgbClr val="C00000"/>
                </a:solidFill>
                <a:effectLst>
                  <a:outerShdw blurRad="38100" dist="38100" dir="2700000" algn="tl">
                    <a:srgbClr val="000000">
                      <a:alpha val="43137"/>
                    </a:srgbClr>
                  </a:outerShdw>
                </a:effectLst>
              </a:rPr>
              <a:t> камбію</a:t>
            </a:r>
            <a:r>
              <a:rPr lang="uk-UA" dirty="0" smtClean="0"/>
              <a:t> та </a:t>
            </a:r>
            <a:r>
              <a:rPr lang="uk-UA" b="1" i="1" dirty="0" smtClean="0">
                <a:solidFill>
                  <a:srgbClr val="C00000"/>
                </a:solidFill>
                <a:effectLst>
                  <a:outerShdw blurRad="38100" dist="38100" dir="2700000" algn="tl">
                    <a:srgbClr val="000000">
                      <a:alpha val="43137"/>
                    </a:srgbClr>
                  </a:outerShdw>
                </a:effectLst>
              </a:rPr>
              <a:t>фелогену</a:t>
            </a:r>
            <a:r>
              <a:rPr lang="uk-UA" dirty="0" smtClean="0"/>
              <a:t>. Їх діяльність активізується </a:t>
            </a:r>
            <a:r>
              <a:rPr lang="uk-UA" dirty="0"/>
              <a:t>ауксином та гібереліном, які надходять від бруньок та листків</a:t>
            </a:r>
            <a:r>
              <a:rPr lang="uk-UA" dirty="0" smtClean="0"/>
              <a:t>.</a:t>
            </a:r>
            <a:r>
              <a:rPr lang="ru-RU" dirty="0" smtClean="0"/>
              <a:t> </a:t>
            </a:r>
            <a:endParaRPr lang="ru-RU" dirty="0"/>
          </a:p>
        </p:txBody>
      </p:sp>
      <p:sp>
        <p:nvSpPr>
          <p:cNvPr id="4" name="Заголовок 1"/>
          <p:cNvSpPr>
            <a:spLocks noGrp="1"/>
          </p:cNvSpPr>
          <p:nvPr>
            <p:ph type="title"/>
          </p:nvPr>
        </p:nvSpPr>
        <p:spPr>
          <a:xfrm>
            <a:off x="2627784" y="42203"/>
            <a:ext cx="3600400" cy="600298"/>
          </a:xfrm>
        </p:spPr>
        <p:txBody>
          <a:bodyPr/>
          <a:lstStyle/>
          <a:p>
            <a:r>
              <a:rPr lang="uk-UA" sz="3200" dirty="0" smtClean="0">
                <a:solidFill>
                  <a:schemeClr val="accent6">
                    <a:lumMod val="75000"/>
                  </a:schemeClr>
                </a:solidFill>
                <a:effectLst>
                  <a:outerShdw blurRad="38100" dist="38100" dir="2700000" algn="tl">
                    <a:srgbClr val="000000">
                      <a:alpha val="43137"/>
                    </a:srgbClr>
                  </a:outerShdw>
                </a:effectLst>
              </a:rPr>
              <a:t>Латеральний ріст</a:t>
            </a:r>
            <a:endParaRPr lang="ru-RU" sz="3200" dirty="0" smtClean="0">
              <a:solidFill>
                <a:schemeClr val="accent6">
                  <a:lumMod val="75000"/>
                </a:schemeClr>
              </a:solidFill>
              <a:effectLst>
                <a:outerShdw blurRad="38100" dist="38100" dir="2700000" algn="tl">
                  <a:srgbClr val="000000">
                    <a:alpha val="43137"/>
                  </a:srgbClr>
                </a:outerShdw>
              </a:effectLst>
            </a:endParaRPr>
          </a:p>
        </p:txBody>
      </p:sp>
      <p:sp>
        <p:nvSpPr>
          <p:cNvPr id="5" name="Номер слайда 4"/>
          <p:cNvSpPr>
            <a:spLocks noGrp="1"/>
          </p:cNvSpPr>
          <p:nvPr>
            <p:ph type="sldNum" sz="quarter" idx="12"/>
          </p:nvPr>
        </p:nvSpPr>
        <p:spPr>
          <a:xfrm>
            <a:off x="7835705" y="42203"/>
            <a:ext cx="677313" cy="586430"/>
          </a:xfrm>
        </p:spPr>
        <p:txBody>
          <a:bodyPr/>
          <a:lstStyle/>
          <a:p>
            <a:pPr>
              <a:defRPr/>
            </a:pPr>
            <a:r>
              <a:rPr lang="uk-UA" dirty="0" smtClean="0">
                <a:solidFill>
                  <a:srgbClr val="FFFF00"/>
                </a:solidFill>
                <a:effectLst>
                  <a:outerShdw blurRad="38100" dist="38100" dir="2700000" algn="tl">
                    <a:srgbClr val="000000">
                      <a:alpha val="43137"/>
                    </a:srgbClr>
                  </a:outerShdw>
                </a:effectLst>
              </a:rPr>
              <a:t>30</a:t>
            </a:r>
            <a:endParaRPr lang="uk-UA" dirty="0">
              <a:solidFill>
                <a:srgbClr val="FFFF00"/>
              </a:solidFill>
              <a:effectLst>
                <a:outerShdw blurRad="38100" dist="38100" dir="2700000" algn="tl">
                  <a:srgbClr val="000000">
                    <a:alpha val="43137"/>
                  </a:srgbClr>
                </a:outerShdw>
              </a:effectLst>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36096" y="683787"/>
            <a:ext cx="2952328" cy="2527192"/>
          </a:xfrm>
          <a:prstGeom prst="rect">
            <a:avLst/>
          </a:prstGeom>
        </p:spPr>
      </p:pic>
      <p:sp>
        <p:nvSpPr>
          <p:cNvPr id="9" name="Объект 1"/>
          <p:cNvSpPr txBox="1">
            <a:spLocks/>
          </p:cNvSpPr>
          <p:nvPr/>
        </p:nvSpPr>
        <p:spPr bwMode="auto">
          <a:xfrm>
            <a:off x="755576" y="3790515"/>
            <a:ext cx="7632848" cy="1974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ts val="1000"/>
              </a:spcBef>
              <a:spcAft>
                <a:spcPct val="0"/>
              </a:spcAft>
              <a:buClr>
                <a:srgbClr val="F7F5F7"/>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F7F5F7"/>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F7F5F7"/>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F7F5F7"/>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F7F5F7"/>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eaLnBrk="1" hangingPunct="1"/>
            <a:r>
              <a:rPr lang="ru-RU" dirty="0" err="1" smtClean="0"/>
              <a:t>Клітини</a:t>
            </a:r>
            <a:r>
              <a:rPr lang="ru-RU" dirty="0" smtClean="0"/>
              <a:t> </a:t>
            </a:r>
            <a:r>
              <a:rPr lang="ru-RU" dirty="0" err="1" smtClean="0"/>
              <a:t>камбію</a:t>
            </a:r>
            <a:r>
              <a:rPr lang="ru-RU" dirty="0" smtClean="0"/>
              <a:t> </a:t>
            </a:r>
            <a:r>
              <a:rPr lang="ru-RU" dirty="0" err="1" smtClean="0"/>
              <a:t>поділяються</a:t>
            </a:r>
            <a:r>
              <a:rPr lang="ru-RU" dirty="0" smtClean="0"/>
              <a:t> в </a:t>
            </a:r>
            <a:r>
              <a:rPr lang="ru-RU" dirty="0" err="1" smtClean="0"/>
              <a:t>тангентальному</a:t>
            </a:r>
            <a:r>
              <a:rPr lang="ru-RU" dirty="0" smtClean="0"/>
              <a:t> </a:t>
            </a:r>
            <a:r>
              <a:rPr lang="ru-RU" dirty="0" err="1" smtClean="0"/>
              <a:t>напрямі</a:t>
            </a:r>
            <a:r>
              <a:rPr lang="ru-RU" dirty="0" smtClean="0"/>
              <a:t>, в </a:t>
            </a:r>
            <a:r>
              <a:rPr lang="ru-RU" dirty="0" err="1" smtClean="0"/>
              <a:t>результаті</a:t>
            </a:r>
            <a:r>
              <a:rPr lang="ru-RU" dirty="0" smtClean="0"/>
              <a:t> </a:t>
            </a:r>
            <a:r>
              <a:rPr lang="ru-RU" dirty="0" err="1" smtClean="0"/>
              <a:t>чого</a:t>
            </a:r>
            <a:r>
              <a:rPr lang="ru-RU" dirty="0" smtClean="0"/>
              <a:t> вони </a:t>
            </a:r>
            <a:r>
              <a:rPr lang="ru-RU" dirty="0" err="1" smtClean="0"/>
              <a:t>завжди</a:t>
            </a:r>
            <a:r>
              <a:rPr lang="ru-RU" dirty="0" smtClean="0"/>
              <a:t> </a:t>
            </a:r>
            <a:r>
              <a:rPr lang="ru-RU" dirty="0" err="1" smtClean="0"/>
              <a:t>розташовані</a:t>
            </a:r>
            <a:r>
              <a:rPr lang="ru-RU" dirty="0" smtClean="0"/>
              <a:t> </a:t>
            </a:r>
            <a:r>
              <a:rPr lang="ru-RU" dirty="0" err="1" smtClean="0"/>
              <a:t>правильними</a:t>
            </a:r>
            <a:r>
              <a:rPr lang="ru-RU" dirty="0" smtClean="0"/>
              <a:t> </a:t>
            </a:r>
            <a:r>
              <a:rPr lang="ru-RU" dirty="0" err="1" smtClean="0"/>
              <a:t>радіальними</a:t>
            </a:r>
            <a:r>
              <a:rPr lang="ru-RU" dirty="0" smtClean="0"/>
              <a:t> шарами. В </a:t>
            </a:r>
            <a:r>
              <a:rPr lang="ru-RU" dirty="0" err="1" smtClean="0"/>
              <a:t>результаті</a:t>
            </a:r>
            <a:r>
              <a:rPr lang="ru-RU" dirty="0" smtClean="0"/>
              <a:t> </a:t>
            </a:r>
            <a:r>
              <a:rPr lang="ru-RU" dirty="0" err="1" smtClean="0"/>
              <a:t>поділу</a:t>
            </a:r>
            <a:r>
              <a:rPr lang="ru-RU" dirty="0" smtClean="0"/>
              <a:t> </a:t>
            </a:r>
            <a:r>
              <a:rPr lang="ru-RU" dirty="0" err="1" smtClean="0"/>
              <a:t>камбію</a:t>
            </a:r>
            <a:r>
              <a:rPr lang="ru-RU" dirty="0" smtClean="0"/>
              <a:t> </a:t>
            </a:r>
            <a:r>
              <a:rPr lang="ru-RU" dirty="0" err="1" smtClean="0"/>
              <a:t>утворюються</a:t>
            </a:r>
            <a:r>
              <a:rPr lang="ru-RU" dirty="0" smtClean="0"/>
              <a:t> </a:t>
            </a:r>
            <a:r>
              <a:rPr lang="ru-RU" dirty="0" err="1" smtClean="0"/>
              <a:t>еле­менти</a:t>
            </a:r>
            <a:r>
              <a:rPr lang="ru-RU" dirty="0" smtClean="0"/>
              <a:t> </a:t>
            </a:r>
            <a:r>
              <a:rPr lang="ru-RU" b="1" i="1" dirty="0" err="1" smtClean="0">
                <a:solidFill>
                  <a:srgbClr val="642100"/>
                </a:solidFill>
              </a:rPr>
              <a:t>ксилеми</a:t>
            </a:r>
            <a:r>
              <a:rPr lang="ru-RU" dirty="0" smtClean="0"/>
              <a:t> та </a:t>
            </a:r>
            <a:r>
              <a:rPr lang="ru-RU" b="1" i="1" dirty="0" err="1" smtClean="0">
                <a:solidFill>
                  <a:srgbClr val="642100"/>
                </a:solidFill>
              </a:rPr>
              <a:t>флоеми</a:t>
            </a:r>
            <a:r>
              <a:rPr lang="ru-RU" dirty="0" smtClean="0"/>
              <a:t>, </a:t>
            </a:r>
            <a:r>
              <a:rPr lang="ru-RU" dirty="0" err="1" smtClean="0"/>
              <a:t>причому</a:t>
            </a:r>
            <a:r>
              <a:rPr lang="ru-RU" dirty="0" smtClean="0"/>
              <a:t> </a:t>
            </a:r>
            <a:r>
              <a:rPr lang="ru-RU" dirty="0" err="1" smtClean="0"/>
              <a:t>кількість</a:t>
            </a:r>
            <a:r>
              <a:rPr lang="ru-RU" dirty="0" smtClean="0"/>
              <a:t> </a:t>
            </a:r>
            <a:r>
              <a:rPr lang="ru-RU" dirty="0" err="1" smtClean="0"/>
              <a:t>ксилемних</a:t>
            </a:r>
            <a:r>
              <a:rPr lang="ru-RU" dirty="0" smtClean="0"/>
              <a:t> </a:t>
            </a:r>
            <a:r>
              <a:rPr lang="ru-RU" dirty="0" err="1" smtClean="0"/>
              <a:t>елементів</a:t>
            </a:r>
            <a:r>
              <a:rPr lang="ru-RU" dirty="0" smtClean="0"/>
              <a:t> </a:t>
            </a:r>
            <a:r>
              <a:rPr lang="ru-RU" dirty="0" err="1" smtClean="0"/>
              <a:t>значно</a:t>
            </a:r>
            <a:r>
              <a:rPr lang="ru-RU" dirty="0" smtClean="0"/>
              <a:t> </a:t>
            </a:r>
            <a:r>
              <a:rPr lang="ru-RU" dirty="0" err="1" smtClean="0"/>
              <a:t>перевищує</a:t>
            </a:r>
            <a:r>
              <a:rPr lang="ru-RU" dirty="0" smtClean="0"/>
              <a:t> </a:t>
            </a:r>
            <a:r>
              <a:rPr lang="ru-RU" dirty="0" err="1" smtClean="0"/>
              <a:t>кількість</a:t>
            </a:r>
            <a:r>
              <a:rPr lang="ru-RU" dirty="0" smtClean="0"/>
              <a:t> </a:t>
            </a:r>
            <a:r>
              <a:rPr lang="ru-RU" dirty="0" err="1" smtClean="0"/>
              <a:t>флоеми</a:t>
            </a:r>
            <a:r>
              <a:rPr lang="ru-RU" dirty="0" smtClean="0"/>
              <a:t>.</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1"/>
          <p:cNvSpPr>
            <a:spLocks noGrp="1"/>
          </p:cNvSpPr>
          <p:nvPr>
            <p:ph idx="1"/>
          </p:nvPr>
        </p:nvSpPr>
        <p:spPr>
          <a:xfrm>
            <a:off x="2883982" y="664359"/>
            <a:ext cx="5936490" cy="3124681"/>
          </a:xfrm>
        </p:spPr>
        <p:txBody>
          <a:bodyPr/>
          <a:lstStyle/>
          <a:p>
            <a:r>
              <a:rPr lang="ru-RU" dirty="0" err="1" smtClean="0"/>
              <a:t>Під</a:t>
            </a:r>
            <a:r>
              <a:rPr lang="ru-RU" dirty="0" smtClean="0"/>
              <a:t> </a:t>
            </a:r>
            <a:r>
              <a:rPr lang="ru-RU" dirty="0"/>
              <a:t>час </a:t>
            </a:r>
            <a:r>
              <a:rPr lang="ru-RU" dirty="0" err="1"/>
              <a:t>вторинного</a:t>
            </a:r>
            <a:r>
              <a:rPr lang="ru-RU" dirty="0"/>
              <a:t> росту </a:t>
            </a:r>
            <a:r>
              <a:rPr lang="ru-RU" dirty="0" err="1"/>
              <a:t>формуються</a:t>
            </a:r>
            <a:r>
              <a:rPr lang="ru-RU" i="1" dirty="0"/>
              <a:t> </a:t>
            </a:r>
            <a:r>
              <a:rPr lang="ru-RU" b="1" i="1" dirty="0" err="1">
                <a:solidFill>
                  <a:srgbClr val="642100"/>
                </a:solidFill>
              </a:rPr>
              <a:t>первинні</a:t>
            </a:r>
            <a:r>
              <a:rPr lang="ru-RU" b="1" i="1" dirty="0">
                <a:solidFill>
                  <a:srgbClr val="642100"/>
                </a:solidFill>
              </a:rPr>
              <a:t> </a:t>
            </a:r>
            <a:r>
              <a:rPr lang="ru-RU" b="1" i="1" dirty="0" err="1">
                <a:solidFill>
                  <a:srgbClr val="642100"/>
                </a:solidFill>
              </a:rPr>
              <a:t>серцевинні</a:t>
            </a:r>
            <a:r>
              <a:rPr lang="ru-RU" b="1" i="1" dirty="0">
                <a:solidFill>
                  <a:srgbClr val="642100"/>
                </a:solidFill>
              </a:rPr>
              <a:t> </a:t>
            </a:r>
            <a:r>
              <a:rPr lang="ru-RU" b="1" i="1" dirty="0" err="1">
                <a:solidFill>
                  <a:srgbClr val="642100"/>
                </a:solidFill>
              </a:rPr>
              <a:t>промені</a:t>
            </a:r>
            <a:r>
              <a:rPr lang="ru-RU" i="1" dirty="0"/>
              <a:t>,</a:t>
            </a:r>
            <a:r>
              <a:rPr lang="ru-RU" dirty="0"/>
              <a:t> </a:t>
            </a:r>
            <a:r>
              <a:rPr lang="ru-RU" dirty="0" err="1"/>
              <a:t>які</a:t>
            </a:r>
            <a:r>
              <a:rPr lang="ru-RU" dirty="0"/>
              <a:t> </a:t>
            </a:r>
            <a:r>
              <a:rPr lang="ru-RU" dirty="0" err="1"/>
              <a:t>тягнуться</a:t>
            </a:r>
            <a:r>
              <a:rPr lang="ru-RU" dirty="0"/>
              <a:t> </a:t>
            </a:r>
            <a:r>
              <a:rPr lang="ru-RU" dirty="0" err="1"/>
              <a:t>від</a:t>
            </a:r>
            <a:r>
              <a:rPr lang="ru-RU" dirty="0"/>
              <a:t> </a:t>
            </a:r>
            <a:r>
              <a:rPr lang="ru-RU" dirty="0" err="1"/>
              <a:t>серцевини</a:t>
            </a:r>
            <a:r>
              <a:rPr lang="ru-RU" dirty="0"/>
              <a:t> до кори. </a:t>
            </a:r>
            <a:r>
              <a:rPr lang="ru-RU" dirty="0" err="1"/>
              <a:t>Це</a:t>
            </a:r>
            <a:r>
              <a:rPr lang="ru-RU" dirty="0"/>
              <a:t> — жива </a:t>
            </a:r>
            <a:r>
              <a:rPr lang="ru-RU" dirty="0" err="1"/>
              <a:t>зв'язуюча</a:t>
            </a:r>
            <a:r>
              <a:rPr lang="ru-RU" dirty="0"/>
              <a:t> ланка </a:t>
            </a:r>
            <a:r>
              <a:rPr lang="ru-RU" dirty="0" err="1"/>
              <a:t>між</a:t>
            </a:r>
            <a:r>
              <a:rPr lang="ru-RU" dirty="0"/>
              <a:t> </a:t>
            </a:r>
            <a:r>
              <a:rPr lang="ru-RU" dirty="0" err="1"/>
              <a:t>серцевиною</a:t>
            </a:r>
            <a:r>
              <a:rPr lang="ru-RU" dirty="0"/>
              <a:t> і </a:t>
            </a:r>
            <a:r>
              <a:rPr lang="ru-RU" dirty="0" err="1"/>
              <a:t>корою</a:t>
            </a:r>
            <a:r>
              <a:rPr lang="ru-RU" dirty="0"/>
              <a:t> </a:t>
            </a:r>
            <a:r>
              <a:rPr lang="ru-RU" dirty="0" err="1"/>
              <a:t>стебла</a:t>
            </a:r>
            <a:r>
              <a:rPr lang="ru-RU" dirty="0"/>
              <a:t>, яка </a:t>
            </a:r>
            <a:r>
              <a:rPr lang="ru-RU" dirty="0" err="1"/>
              <a:t>забезпечує</a:t>
            </a:r>
            <a:r>
              <a:rPr lang="ru-RU" dirty="0"/>
              <a:t> </a:t>
            </a:r>
            <a:r>
              <a:rPr lang="ru-RU" dirty="0" err="1"/>
              <a:t>радіальне</a:t>
            </a:r>
            <a:r>
              <a:rPr lang="ru-RU" dirty="0"/>
              <a:t> </a:t>
            </a:r>
            <a:r>
              <a:rPr lang="ru-RU" dirty="0" err="1"/>
              <a:t>транспортування</a:t>
            </a:r>
            <a:r>
              <a:rPr lang="ru-RU" dirty="0"/>
              <a:t> води і </a:t>
            </a:r>
            <a:r>
              <a:rPr lang="ru-RU" dirty="0" err="1"/>
              <a:t>мінеральних</a:t>
            </a:r>
            <a:r>
              <a:rPr lang="ru-RU" dirty="0"/>
              <a:t> солей </a:t>
            </a:r>
            <a:r>
              <a:rPr lang="ru-RU" dirty="0" err="1"/>
              <a:t>крізь</a:t>
            </a:r>
            <a:r>
              <a:rPr lang="ru-RU" dirty="0"/>
              <a:t> ксилему, та </a:t>
            </a:r>
            <a:r>
              <a:rPr lang="ru-RU" dirty="0" err="1"/>
              <a:t>органічних</a:t>
            </a:r>
            <a:r>
              <a:rPr lang="ru-RU" dirty="0"/>
              <a:t> </a:t>
            </a:r>
            <a:r>
              <a:rPr lang="ru-RU" dirty="0" err="1"/>
              <a:t>речовин</a:t>
            </a:r>
            <a:r>
              <a:rPr lang="ru-RU" dirty="0"/>
              <a:t> — </a:t>
            </a:r>
            <a:r>
              <a:rPr lang="ru-RU" dirty="0" err="1"/>
              <a:t>крізь</a:t>
            </a:r>
            <a:r>
              <a:rPr lang="ru-RU" dirty="0"/>
              <a:t> </a:t>
            </a:r>
            <a:r>
              <a:rPr lang="ru-RU" dirty="0" err="1"/>
              <a:t>флоему</a:t>
            </a:r>
            <a:r>
              <a:rPr lang="ru-RU" dirty="0"/>
              <a:t>. </a:t>
            </a:r>
            <a:r>
              <a:rPr lang="ru-RU" dirty="0" err="1" smtClean="0"/>
              <a:t>Паренхімні</a:t>
            </a:r>
            <a:r>
              <a:rPr lang="ru-RU" dirty="0" smtClean="0"/>
              <a:t> </a:t>
            </a:r>
            <a:r>
              <a:rPr lang="ru-RU" dirty="0" err="1"/>
              <a:t>клітини</a:t>
            </a:r>
            <a:r>
              <a:rPr lang="ru-RU" dirty="0"/>
              <a:t> </a:t>
            </a:r>
            <a:r>
              <a:rPr lang="ru-RU" dirty="0" err="1"/>
              <a:t>серцевин­них</a:t>
            </a:r>
            <a:r>
              <a:rPr lang="ru-RU" dirty="0"/>
              <a:t> </a:t>
            </a:r>
            <a:r>
              <a:rPr lang="ru-RU" dirty="0" err="1" smtClean="0"/>
              <a:t>променів</a:t>
            </a:r>
            <a:r>
              <a:rPr lang="ru-RU" dirty="0" smtClean="0"/>
              <a:t> </a:t>
            </a:r>
            <a:r>
              <a:rPr lang="ru-RU" dirty="0" err="1"/>
              <a:t>під</a:t>
            </a:r>
            <a:r>
              <a:rPr lang="ru-RU" dirty="0"/>
              <a:t> </a:t>
            </a:r>
            <a:r>
              <a:rPr lang="ru-RU" dirty="0" err="1"/>
              <a:t>впливом</a:t>
            </a:r>
            <a:r>
              <a:rPr lang="ru-RU" dirty="0"/>
              <a:t> пучко­вого </a:t>
            </a:r>
            <a:r>
              <a:rPr lang="ru-RU" dirty="0" err="1"/>
              <a:t>камбію</a:t>
            </a:r>
            <a:r>
              <a:rPr lang="ru-RU" dirty="0"/>
              <a:t> </a:t>
            </a:r>
            <a:r>
              <a:rPr lang="ru-RU" dirty="0" err="1" smtClean="0"/>
              <a:t>продукують</a:t>
            </a:r>
            <a:r>
              <a:rPr lang="ru-RU" dirty="0" smtClean="0"/>
              <a:t> </a:t>
            </a:r>
            <a:r>
              <a:rPr lang="ru-RU" dirty="0" err="1"/>
              <a:t>клітини</a:t>
            </a:r>
            <a:r>
              <a:rPr lang="ru-RU" dirty="0"/>
              <a:t> </a:t>
            </a:r>
            <a:r>
              <a:rPr lang="ru-RU" dirty="0" err="1"/>
              <a:t>стеблової</a:t>
            </a:r>
            <a:r>
              <a:rPr lang="ru-RU" dirty="0"/>
              <a:t> </a:t>
            </a:r>
            <a:r>
              <a:rPr lang="ru-RU" dirty="0" err="1"/>
              <a:t>паренхіми</a:t>
            </a:r>
            <a:r>
              <a:rPr lang="ru-RU" dirty="0"/>
              <a:t>. </a:t>
            </a:r>
            <a:endParaRPr lang="ru-RU" dirty="0"/>
          </a:p>
        </p:txBody>
      </p:sp>
      <p:sp>
        <p:nvSpPr>
          <p:cNvPr id="5" name="Номер слайда 4"/>
          <p:cNvSpPr>
            <a:spLocks noGrp="1"/>
          </p:cNvSpPr>
          <p:nvPr>
            <p:ph type="sldNum" sz="quarter" idx="12"/>
          </p:nvPr>
        </p:nvSpPr>
        <p:spPr>
          <a:xfrm>
            <a:off x="7835705" y="42203"/>
            <a:ext cx="677313" cy="586430"/>
          </a:xfrm>
        </p:spPr>
        <p:txBody>
          <a:bodyPr/>
          <a:lstStyle/>
          <a:p>
            <a:pPr>
              <a:defRPr/>
            </a:pPr>
            <a:r>
              <a:rPr lang="uk-UA" dirty="0" smtClean="0">
                <a:solidFill>
                  <a:srgbClr val="FFFF00"/>
                </a:solidFill>
                <a:effectLst>
                  <a:outerShdw blurRad="38100" dist="38100" dir="2700000" algn="tl">
                    <a:srgbClr val="000000">
                      <a:alpha val="43137"/>
                    </a:srgbClr>
                  </a:outerShdw>
                </a:effectLst>
              </a:rPr>
              <a:t>31</a:t>
            </a:r>
            <a:endParaRPr lang="uk-UA" dirty="0">
              <a:solidFill>
                <a:srgbClr val="FFFF00"/>
              </a:solidFill>
              <a:effectLst>
                <a:outerShdw blurRad="38100" dist="38100" dir="2700000" algn="tl">
                  <a:srgbClr val="000000">
                    <a:alpha val="43137"/>
                  </a:srgbClr>
                </a:outerShdw>
              </a:effectLst>
            </a:endParaRPr>
          </a:p>
        </p:txBody>
      </p:sp>
      <p:sp>
        <p:nvSpPr>
          <p:cNvPr id="6" name="Заголовок 1"/>
          <p:cNvSpPr txBox="1">
            <a:spLocks/>
          </p:cNvSpPr>
          <p:nvPr/>
        </p:nvSpPr>
        <p:spPr bwMode="auto">
          <a:xfrm>
            <a:off x="2627784" y="42203"/>
            <a:ext cx="3600400" cy="6002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fontAlgn="base">
              <a:spcBef>
                <a:spcPct val="0"/>
              </a:spcBef>
              <a:spcAft>
                <a:spcPct val="0"/>
              </a:spcAft>
              <a:defRPr sz="4200" kern="1200">
                <a:solidFill>
                  <a:schemeClr val="tx2"/>
                </a:solidFill>
                <a:latin typeface="+mj-lt"/>
                <a:ea typeface="+mj-ea"/>
                <a:cs typeface="+mj-cs"/>
              </a:defRPr>
            </a:lvl1pPr>
            <a:lvl2pPr algn="l" defTabSz="457200" rtl="0" fontAlgn="base">
              <a:spcBef>
                <a:spcPct val="0"/>
              </a:spcBef>
              <a:spcAft>
                <a:spcPct val="0"/>
              </a:spcAft>
              <a:defRPr sz="4200">
                <a:solidFill>
                  <a:schemeClr val="tx2"/>
                </a:solidFill>
                <a:latin typeface="Arial" panose="020B0604020202020204" pitchFamily="34" charset="0"/>
              </a:defRPr>
            </a:lvl2pPr>
            <a:lvl3pPr algn="l" defTabSz="457200" rtl="0" fontAlgn="base">
              <a:spcBef>
                <a:spcPct val="0"/>
              </a:spcBef>
              <a:spcAft>
                <a:spcPct val="0"/>
              </a:spcAft>
              <a:defRPr sz="4200">
                <a:solidFill>
                  <a:schemeClr val="tx2"/>
                </a:solidFill>
                <a:latin typeface="Arial" panose="020B0604020202020204" pitchFamily="34" charset="0"/>
              </a:defRPr>
            </a:lvl3pPr>
            <a:lvl4pPr algn="l" defTabSz="457200" rtl="0" fontAlgn="base">
              <a:spcBef>
                <a:spcPct val="0"/>
              </a:spcBef>
              <a:spcAft>
                <a:spcPct val="0"/>
              </a:spcAft>
              <a:defRPr sz="4200">
                <a:solidFill>
                  <a:schemeClr val="tx2"/>
                </a:solidFill>
                <a:latin typeface="Arial" panose="020B0604020202020204" pitchFamily="34" charset="0"/>
              </a:defRPr>
            </a:lvl4pPr>
            <a:lvl5pPr algn="l" defTabSz="457200" rtl="0" fontAlgn="base">
              <a:spcBef>
                <a:spcPct val="0"/>
              </a:spcBef>
              <a:spcAft>
                <a:spcPct val="0"/>
              </a:spcAft>
              <a:defRPr sz="4200">
                <a:solidFill>
                  <a:schemeClr val="tx2"/>
                </a:solidFill>
                <a:latin typeface="Arial" panose="020B0604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eaLnBrk="1" hangingPunct="1"/>
            <a:r>
              <a:rPr lang="uk-UA" sz="3200" smtClean="0">
                <a:solidFill>
                  <a:schemeClr val="accent6">
                    <a:lumMod val="75000"/>
                  </a:schemeClr>
                </a:solidFill>
                <a:effectLst>
                  <a:outerShdw blurRad="38100" dist="38100" dir="2700000" algn="tl">
                    <a:srgbClr val="000000">
                      <a:alpha val="43137"/>
                    </a:srgbClr>
                  </a:outerShdw>
                </a:effectLst>
              </a:rPr>
              <a:t>Латеральний ріст</a:t>
            </a:r>
            <a:endParaRPr lang="ru-RU" sz="3200" dirty="0" smtClean="0">
              <a:solidFill>
                <a:schemeClr val="accent6">
                  <a:lumMod val="75000"/>
                </a:schemeClr>
              </a:solidFill>
              <a:effectLst>
                <a:outerShdw blurRad="38100" dist="38100" dir="2700000" algn="tl">
                  <a:srgbClr val="000000">
                    <a:alpha val="43137"/>
                  </a:srgbClr>
                </a:outerShdw>
              </a:effectLst>
            </a:endParaRPr>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7990" y="1016024"/>
            <a:ext cx="2932016" cy="2556991"/>
          </a:xfrm>
          <a:prstGeom prst="rect">
            <a:avLst/>
          </a:prstGeom>
        </p:spPr>
      </p:pic>
      <p:sp>
        <p:nvSpPr>
          <p:cNvPr id="8" name="Объект 1"/>
          <p:cNvSpPr txBox="1">
            <a:spLocks/>
          </p:cNvSpPr>
          <p:nvPr/>
        </p:nvSpPr>
        <p:spPr bwMode="auto">
          <a:xfrm>
            <a:off x="167990" y="4077072"/>
            <a:ext cx="8652482" cy="2326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ts val="1000"/>
              </a:spcBef>
              <a:spcAft>
                <a:spcPct val="0"/>
              </a:spcAft>
              <a:buClr>
                <a:srgbClr val="F7F5F7"/>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F7F5F7"/>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F7F5F7"/>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F7F5F7"/>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F7F5F7"/>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eaLnBrk="1" hangingPunct="1"/>
            <a:r>
              <a:rPr lang="ru-RU" smtClean="0"/>
              <a:t>В серцевині відкладаються про запас поживні речовини, що має важливе значення в періоди спокою. В зоні помірного клімату кож­ної весни ріст рослин відновлюється. Характерно, що осіння деревина, яка формується в кінці вегетаційного періоду, різко відрізняється від примикаючої безпосередньо до неї весняної деревини наступного року. В результаті цього формуються</a:t>
            </a:r>
            <a:r>
              <a:rPr lang="ru-RU" i="1" smtClean="0"/>
              <a:t> річні кільця, </a:t>
            </a:r>
            <a:r>
              <a:rPr lang="ru-RU" smtClean="0"/>
              <a:t>добре видимі на поперечному зрізі стебла.</a:t>
            </a:r>
            <a:endParaRPr lang="ru-RU" dirty="0" smtClean="0"/>
          </a:p>
        </p:txBody>
      </p:sp>
    </p:spTree>
    <p:extLst>
      <p:ext uri="{BB962C8B-B14F-4D97-AF65-F5344CB8AC3E}">
        <p14:creationId xmlns:p14="http://schemas.microsoft.com/office/powerpoint/2010/main" val="372517516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2627784" y="42203"/>
            <a:ext cx="3600400" cy="600298"/>
          </a:xfrm>
        </p:spPr>
        <p:txBody>
          <a:bodyPr/>
          <a:lstStyle/>
          <a:p>
            <a:r>
              <a:rPr lang="uk-UA" sz="3200" dirty="0" smtClean="0">
                <a:solidFill>
                  <a:schemeClr val="accent6">
                    <a:lumMod val="75000"/>
                  </a:schemeClr>
                </a:solidFill>
                <a:effectLst>
                  <a:outerShdw blurRad="38100" dist="38100" dir="2700000" algn="tl">
                    <a:srgbClr val="000000">
                      <a:alpha val="43137"/>
                    </a:srgbClr>
                  </a:outerShdw>
                </a:effectLst>
              </a:rPr>
              <a:t>Латеральний ріст</a:t>
            </a:r>
            <a:endParaRPr lang="ru-RU" sz="3200" dirty="0" smtClean="0">
              <a:solidFill>
                <a:schemeClr val="accent6">
                  <a:lumMod val="75000"/>
                </a:schemeClr>
              </a:solidFill>
              <a:effectLst>
                <a:outerShdw blurRad="38100" dist="38100" dir="2700000" algn="tl">
                  <a:srgbClr val="000000">
                    <a:alpha val="43137"/>
                  </a:srgbClr>
                </a:outerShdw>
              </a:effectLst>
            </a:endParaRPr>
          </a:p>
        </p:txBody>
      </p:sp>
      <p:sp>
        <p:nvSpPr>
          <p:cNvPr id="5" name="Номер слайда 4"/>
          <p:cNvSpPr>
            <a:spLocks noGrp="1"/>
          </p:cNvSpPr>
          <p:nvPr>
            <p:ph type="sldNum" sz="quarter" idx="12"/>
          </p:nvPr>
        </p:nvSpPr>
        <p:spPr>
          <a:xfrm>
            <a:off x="7835705" y="42203"/>
            <a:ext cx="677313" cy="586430"/>
          </a:xfrm>
        </p:spPr>
        <p:txBody>
          <a:bodyPr/>
          <a:lstStyle/>
          <a:p>
            <a:pPr>
              <a:defRPr/>
            </a:pPr>
            <a:r>
              <a:rPr lang="uk-UA" dirty="0" smtClean="0">
                <a:solidFill>
                  <a:srgbClr val="FFFF00"/>
                </a:solidFill>
                <a:effectLst>
                  <a:outerShdw blurRad="38100" dist="38100" dir="2700000" algn="tl">
                    <a:srgbClr val="000000">
                      <a:alpha val="43137"/>
                    </a:srgbClr>
                  </a:outerShdw>
                </a:effectLst>
              </a:rPr>
              <a:t>32</a:t>
            </a:r>
            <a:endParaRPr lang="uk-UA" dirty="0">
              <a:solidFill>
                <a:srgbClr val="FFFF00"/>
              </a:solidFill>
              <a:effectLst>
                <a:outerShdw blurRad="38100" dist="38100" dir="2700000" algn="tl">
                  <a:srgbClr val="000000">
                    <a:alpha val="43137"/>
                  </a:srgbClr>
                </a:outerShdw>
              </a:effectLst>
            </a:endParaRPr>
          </a:p>
        </p:txBody>
      </p:sp>
      <p:sp>
        <p:nvSpPr>
          <p:cNvPr id="7" name="Объект 1"/>
          <p:cNvSpPr>
            <a:spLocks noGrp="1"/>
          </p:cNvSpPr>
          <p:nvPr>
            <p:ph idx="1"/>
          </p:nvPr>
        </p:nvSpPr>
        <p:spPr>
          <a:xfrm>
            <a:off x="251519" y="683788"/>
            <a:ext cx="6120681" cy="5985572"/>
          </a:xfrm>
        </p:spPr>
        <p:txBody>
          <a:bodyPr/>
          <a:lstStyle/>
          <a:p>
            <a:r>
              <a:rPr lang="ru-RU" dirty="0" err="1"/>
              <a:t>Поступове</a:t>
            </a:r>
            <a:r>
              <a:rPr lang="ru-RU" dirty="0"/>
              <a:t> </a:t>
            </a:r>
            <a:r>
              <a:rPr lang="ru-RU" dirty="0" err="1"/>
              <a:t>збільшення</a:t>
            </a:r>
            <a:r>
              <a:rPr lang="ru-RU" dirty="0"/>
              <a:t> </a:t>
            </a:r>
            <a:r>
              <a:rPr lang="ru-RU" dirty="0" err="1"/>
              <a:t>окружності</a:t>
            </a:r>
            <a:r>
              <a:rPr lang="ru-RU" dirty="0"/>
              <a:t> </a:t>
            </a:r>
            <a:r>
              <a:rPr lang="ru-RU" dirty="0" err="1"/>
              <a:t>стебла</a:t>
            </a:r>
            <a:r>
              <a:rPr lang="ru-RU" dirty="0"/>
              <a:t> </a:t>
            </a:r>
            <a:r>
              <a:rPr lang="ru-RU" dirty="0" err="1"/>
              <a:t>впливає</a:t>
            </a:r>
            <a:r>
              <a:rPr lang="ru-RU" dirty="0"/>
              <a:t> на </a:t>
            </a:r>
            <a:r>
              <a:rPr lang="ru-RU" dirty="0" err="1"/>
              <a:t>його</a:t>
            </a:r>
            <a:r>
              <a:rPr lang="ru-RU" dirty="0"/>
              <a:t> </a:t>
            </a:r>
            <a:r>
              <a:rPr lang="ru-RU" dirty="0" err="1"/>
              <a:t>покривні</a:t>
            </a:r>
            <a:r>
              <a:rPr lang="ru-RU" dirty="0"/>
              <a:t> </a:t>
            </a:r>
            <a:r>
              <a:rPr lang="ru-RU" dirty="0" err="1"/>
              <a:t>тканини</a:t>
            </a:r>
            <a:r>
              <a:rPr lang="ru-RU" dirty="0"/>
              <a:t>. </a:t>
            </a:r>
            <a:r>
              <a:rPr lang="ru-RU" dirty="0" err="1"/>
              <a:t>Епідерміс</a:t>
            </a:r>
            <a:r>
              <a:rPr lang="ru-RU" dirty="0"/>
              <a:t> у </a:t>
            </a:r>
            <a:r>
              <a:rPr lang="ru-RU" dirty="0" err="1"/>
              <a:t>процесі</a:t>
            </a:r>
            <a:r>
              <a:rPr lang="ru-RU" dirty="0"/>
              <a:t> </a:t>
            </a:r>
            <a:r>
              <a:rPr lang="ru-RU" dirty="0" err="1"/>
              <a:t>потовщення</a:t>
            </a:r>
            <a:r>
              <a:rPr lang="ru-RU" dirty="0"/>
              <a:t> </a:t>
            </a:r>
            <a:r>
              <a:rPr lang="ru-RU" dirty="0" err="1"/>
              <a:t>розривається</a:t>
            </a:r>
            <a:r>
              <a:rPr lang="ru-RU" dirty="0"/>
              <a:t> і </a:t>
            </a:r>
            <a:r>
              <a:rPr lang="ru-RU" dirty="0" err="1"/>
              <a:t>змінюється</a:t>
            </a:r>
            <a:r>
              <a:rPr lang="ru-RU" dirty="0"/>
              <a:t> </a:t>
            </a:r>
            <a:r>
              <a:rPr lang="ru-RU" i="1" dirty="0" err="1">
                <a:solidFill>
                  <a:srgbClr val="FF0000"/>
                </a:solidFill>
                <a:effectLst>
                  <a:outerShdw blurRad="38100" dist="38100" dir="2700000" algn="tl">
                    <a:srgbClr val="000000">
                      <a:alpha val="43137"/>
                    </a:srgbClr>
                  </a:outerShdw>
                </a:effectLst>
              </a:rPr>
              <a:t>корком</a:t>
            </a:r>
            <a:r>
              <a:rPr lang="ru-RU" dirty="0"/>
              <a:t>, </a:t>
            </a:r>
            <a:r>
              <a:rPr lang="ru-RU" dirty="0" err="1"/>
              <a:t>який</a:t>
            </a:r>
            <a:r>
              <a:rPr lang="ru-RU" dirty="0"/>
              <a:t> </a:t>
            </a:r>
            <a:r>
              <a:rPr lang="ru-RU" dirty="0" err="1"/>
              <a:t>утворюється</a:t>
            </a:r>
            <a:r>
              <a:rPr lang="ru-RU" dirty="0"/>
              <a:t> </a:t>
            </a:r>
            <a:r>
              <a:rPr lang="ru-RU" dirty="0" err="1"/>
              <a:t>під</a:t>
            </a:r>
            <a:r>
              <a:rPr lang="ru-RU" dirty="0"/>
              <a:t> самим </a:t>
            </a:r>
            <a:r>
              <a:rPr lang="ru-RU" dirty="0" err="1"/>
              <a:t>епідермісом</a:t>
            </a:r>
            <a:r>
              <a:rPr lang="ru-RU" dirty="0"/>
              <a:t> в </a:t>
            </a:r>
            <a:r>
              <a:rPr lang="ru-RU" dirty="0" err="1"/>
              <a:t>ре­зультаті</a:t>
            </a:r>
            <a:r>
              <a:rPr lang="ru-RU" dirty="0"/>
              <a:t> </a:t>
            </a:r>
            <a:r>
              <a:rPr lang="ru-RU" dirty="0" err="1"/>
              <a:t>активності</a:t>
            </a:r>
            <a:r>
              <a:rPr lang="ru-RU" dirty="0"/>
              <a:t> </a:t>
            </a:r>
            <a:r>
              <a:rPr lang="ru-RU" dirty="0" err="1"/>
              <a:t>іншої</a:t>
            </a:r>
            <a:r>
              <a:rPr lang="ru-RU" dirty="0"/>
              <a:t> </a:t>
            </a:r>
            <a:r>
              <a:rPr lang="ru-RU" dirty="0" err="1"/>
              <a:t>латеральної</a:t>
            </a:r>
            <a:r>
              <a:rPr lang="ru-RU" dirty="0"/>
              <a:t> </a:t>
            </a:r>
            <a:r>
              <a:rPr lang="ru-RU" dirty="0" err="1"/>
              <a:t>меристеми</a:t>
            </a:r>
            <a:r>
              <a:rPr lang="ru-RU" dirty="0"/>
              <a:t> — </a:t>
            </a:r>
            <a:r>
              <a:rPr lang="ru-RU" i="1" dirty="0" err="1">
                <a:solidFill>
                  <a:srgbClr val="FF0000"/>
                </a:solidFill>
                <a:effectLst>
                  <a:outerShdw blurRad="38100" dist="38100" dir="2700000" algn="tl">
                    <a:srgbClr val="000000">
                      <a:alpha val="43137"/>
                    </a:srgbClr>
                  </a:outerShdw>
                </a:effectLst>
              </a:rPr>
              <a:t>фелогену</a:t>
            </a:r>
            <a:r>
              <a:rPr lang="ru-RU" dirty="0"/>
              <a:t>. </a:t>
            </a:r>
            <a:r>
              <a:rPr lang="ru-RU" dirty="0" err="1"/>
              <a:t>Клітини</a:t>
            </a:r>
            <a:r>
              <a:rPr lang="ru-RU" dirty="0"/>
              <a:t> корка </a:t>
            </a:r>
            <a:r>
              <a:rPr lang="ru-RU" dirty="0" err="1"/>
              <a:t>відкладаються</a:t>
            </a:r>
            <a:r>
              <a:rPr lang="ru-RU" dirty="0"/>
              <a:t> </a:t>
            </a:r>
            <a:r>
              <a:rPr lang="ru-RU" dirty="0" err="1"/>
              <a:t>назовні</a:t>
            </a:r>
            <a:r>
              <a:rPr lang="ru-RU" dirty="0"/>
              <a:t>, а </a:t>
            </a:r>
            <a:r>
              <a:rPr lang="ru-RU" dirty="0" err="1"/>
              <a:t>всередині</a:t>
            </a:r>
            <a:r>
              <a:rPr lang="ru-RU" dirty="0"/>
              <a:t> </a:t>
            </a:r>
            <a:r>
              <a:rPr lang="ru-RU" dirty="0" err="1"/>
              <a:t>формуються</a:t>
            </a:r>
            <a:r>
              <a:rPr lang="ru-RU" dirty="0"/>
              <a:t> один </a:t>
            </a:r>
            <a:r>
              <a:rPr lang="ru-RU" dirty="0" err="1"/>
              <a:t>або</a:t>
            </a:r>
            <a:r>
              <a:rPr lang="ru-RU" dirty="0"/>
              <a:t> два </a:t>
            </a:r>
            <a:r>
              <a:rPr lang="ru-RU" dirty="0" err="1"/>
              <a:t>шари</a:t>
            </a:r>
            <a:r>
              <a:rPr lang="ru-RU" dirty="0"/>
              <a:t> </a:t>
            </a:r>
            <a:r>
              <a:rPr lang="ru-RU" dirty="0" err="1"/>
              <a:t>паренхіми</a:t>
            </a:r>
            <a:r>
              <a:rPr lang="ru-RU" dirty="0"/>
              <a:t>. В </a:t>
            </a:r>
            <a:r>
              <a:rPr lang="ru-RU" dirty="0" err="1"/>
              <a:t>сукупності</a:t>
            </a:r>
            <a:r>
              <a:rPr lang="ru-RU" dirty="0"/>
              <a:t> </a:t>
            </a:r>
            <a:r>
              <a:rPr lang="ru-RU" dirty="0" err="1"/>
              <a:t>ці</a:t>
            </a:r>
            <a:r>
              <a:rPr lang="ru-RU" dirty="0"/>
              <a:t> </a:t>
            </a:r>
            <a:r>
              <a:rPr lang="ru-RU" dirty="0" err="1"/>
              <a:t>шари</a:t>
            </a:r>
            <a:r>
              <a:rPr lang="ru-RU" dirty="0"/>
              <a:t> </a:t>
            </a:r>
            <a:r>
              <a:rPr lang="ru-RU" dirty="0" err="1"/>
              <a:t>формують</a:t>
            </a:r>
            <a:r>
              <a:rPr lang="ru-RU" i="1" dirty="0"/>
              <a:t> </a:t>
            </a:r>
            <a:r>
              <a:rPr lang="ru-RU" i="1" dirty="0" err="1">
                <a:solidFill>
                  <a:srgbClr val="FF0000"/>
                </a:solidFill>
                <a:effectLst>
                  <a:outerShdw blurRad="38100" dist="38100" dir="2700000" algn="tl">
                    <a:srgbClr val="000000">
                      <a:alpha val="43137"/>
                    </a:srgbClr>
                  </a:outerShdw>
                </a:effectLst>
              </a:rPr>
              <a:t>фелодер­му</a:t>
            </a:r>
            <a:r>
              <a:rPr lang="ru-RU" dirty="0"/>
              <a:t>, </a:t>
            </a:r>
            <a:r>
              <a:rPr lang="ru-RU" dirty="0" err="1"/>
              <a:t>або</a:t>
            </a:r>
            <a:r>
              <a:rPr lang="ru-RU" i="1" dirty="0"/>
              <a:t> </a:t>
            </a:r>
            <a:r>
              <a:rPr lang="ru-RU" i="1" dirty="0" err="1">
                <a:solidFill>
                  <a:srgbClr val="FF0000"/>
                </a:solidFill>
                <a:effectLst>
                  <a:outerShdw blurRad="38100" dist="38100" dir="2700000" algn="tl">
                    <a:srgbClr val="000000">
                      <a:alpha val="43137"/>
                    </a:srgbClr>
                  </a:outerShdw>
                </a:effectLst>
              </a:rPr>
              <a:t>вторинну</a:t>
            </a:r>
            <a:r>
              <a:rPr lang="ru-RU" i="1" dirty="0">
                <a:solidFill>
                  <a:srgbClr val="FF0000"/>
                </a:solidFill>
                <a:effectLst>
                  <a:outerShdw blurRad="38100" dist="38100" dir="2700000" algn="tl">
                    <a:srgbClr val="000000">
                      <a:alpha val="43137"/>
                    </a:srgbClr>
                  </a:outerShdw>
                </a:effectLst>
              </a:rPr>
              <a:t> кору</a:t>
            </a:r>
            <a:r>
              <a:rPr lang="ru-RU" i="1" dirty="0"/>
              <a:t>.</a:t>
            </a:r>
            <a:r>
              <a:rPr lang="ru-RU" dirty="0"/>
              <a:t> </a:t>
            </a:r>
            <a:r>
              <a:rPr lang="ru-RU" dirty="0" err="1"/>
              <a:t>Фелоген</a:t>
            </a:r>
            <a:r>
              <a:rPr lang="ru-RU" dirty="0"/>
              <a:t>, корок і </a:t>
            </a:r>
            <a:r>
              <a:rPr lang="ru-RU" dirty="0" err="1"/>
              <a:t>фелодерма</a:t>
            </a:r>
            <a:r>
              <a:rPr lang="ru-RU" dirty="0"/>
              <a:t> </a:t>
            </a:r>
            <a:r>
              <a:rPr lang="ru-RU" dirty="0" err="1"/>
              <a:t>утворюють</a:t>
            </a:r>
            <a:r>
              <a:rPr lang="ru-RU" i="1" dirty="0"/>
              <a:t> </a:t>
            </a:r>
            <a:r>
              <a:rPr lang="ru-RU" i="1" dirty="0">
                <a:solidFill>
                  <a:srgbClr val="FF0000"/>
                </a:solidFill>
                <a:effectLst>
                  <a:outerShdw blurRad="38100" dist="38100" dir="2700000" algn="tl">
                    <a:srgbClr val="000000">
                      <a:alpha val="43137"/>
                    </a:srgbClr>
                  </a:outerShdw>
                </a:effectLst>
              </a:rPr>
              <a:t>перидерму</a:t>
            </a:r>
            <a:r>
              <a:rPr lang="ru-RU" i="1" dirty="0"/>
              <a:t>.</a:t>
            </a:r>
            <a:r>
              <a:rPr lang="ru-RU" dirty="0"/>
              <a:t> </a:t>
            </a:r>
            <a:r>
              <a:rPr lang="ru-RU" dirty="0" err="1"/>
              <a:t>Клітини</a:t>
            </a:r>
            <a:r>
              <a:rPr lang="ru-RU" dirty="0"/>
              <a:t> корка </a:t>
            </a:r>
            <a:r>
              <a:rPr lang="ru-RU" dirty="0" err="1"/>
              <a:t>просочуються</a:t>
            </a:r>
            <a:r>
              <a:rPr lang="ru-RU" dirty="0"/>
              <a:t> </a:t>
            </a:r>
            <a:r>
              <a:rPr lang="ru-RU" dirty="0" err="1"/>
              <a:t>суберином</a:t>
            </a:r>
            <a:r>
              <a:rPr lang="ru-RU" dirty="0"/>
              <a:t> і </a:t>
            </a:r>
            <a:r>
              <a:rPr lang="ru-RU" dirty="0" err="1"/>
              <a:t>стають</a:t>
            </a:r>
            <a:r>
              <a:rPr lang="ru-RU" dirty="0"/>
              <a:t> </a:t>
            </a:r>
            <a:r>
              <a:rPr lang="ru-RU" dirty="0" err="1"/>
              <a:t>непроник­ними</a:t>
            </a:r>
            <a:r>
              <a:rPr lang="ru-RU" dirty="0"/>
              <a:t> для води і </a:t>
            </a:r>
            <a:r>
              <a:rPr lang="ru-RU" dirty="0" err="1"/>
              <a:t>газів</a:t>
            </a:r>
            <a:r>
              <a:rPr lang="ru-RU" dirty="0"/>
              <a:t>. Вони </a:t>
            </a:r>
            <a:r>
              <a:rPr lang="ru-RU" dirty="0" err="1"/>
              <a:t>поступово</a:t>
            </a:r>
            <a:r>
              <a:rPr lang="ru-RU" dirty="0"/>
              <a:t> </a:t>
            </a:r>
            <a:r>
              <a:rPr lang="ru-RU" dirty="0" err="1"/>
              <a:t>відмирають</a:t>
            </a:r>
            <a:r>
              <a:rPr lang="ru-RU" dirty="0"/>
              <a:t>, </a:t>
            </a:r>
            <a:r>
              <a:rPr lang="ru-RU" dirty="0" err="1"/>
              <a:t>втрачаючи</a:t>
            </a:r>
            <a:r>
              <a:rPr lang="ru-RU" dirty="0"/>
              <a:t> </a:t>
            </a:r>
            <a:r>
              <a:rPr lang="ru-RU" dirty="0" err="1"/>
              <a:t>живий</a:t>
            </a:r>
            <a:r>
              <a:rPr lang="ru-RU" dirty="0"/>
              <a:t> </a:t>
            </a:r>
            <a:r>
              <a:rPr lang="ru-RU" dirty="0" err="1"/>
              <a:t>вміст</a:t>
            </a:r>
            <a:r>
              <a:rPr lang="ru-RU" dirty="0"/>
              <a:t>, і </a:t>
            </a:r>
            <a:r>
              <a:rPr lang="ru-RU" dirty="0" err="1"/>
              <a:t>заповнюються</a:t>
            </a:r>
            <a:r>
              <a:rPr lang="ru-RU" dirty="0"/>
              <a:t> </a:t>
            </a:r>
            <a:r>
              <a:rPr lang="ru-RU" dirty="0" err="1"/>
              <a:t>або</a:t>
            </a:r>
            <a:r>
              <a:rPr lang="ru-RU" dirty="0"/>
              <a:t> </a:t>
            </a:r>
            <a:r>
              <a:rPr lang="ru-RU" dirty="0" err="1"/>
              <a:t>повітрям</a:t>
            </a:r>
            <a:r>
              <a:rPr lang="ru-RU" dirty="0"/>
              <a:t>, </a:t>
            </a:r>
            <a:r>
              <a:rPr lang="ru-RU" dirty="0" err="1"/>
              <a:t>або</a:t>
            </a:r>
            <a:r>
              <a:rPr lang="ru-RU" dirty="0"/>
              <a:t> смолою </a:t>
            </a:r>
            <a:r>
              <a:rPr lang="ru-RU" dirty="0" err="1"/>
              <a:t>чи</a:t>
            </a:r>
            <a:r>
              <a:rPr lang="ru-RU" dirty="0"/>
              <a:t> </a:t>
            </a:r>
            <a:r>
              <a:rPr lang="ru-RU" dirty="0" err="1"/>
              <a:t>танінами</a:t>
            </a:r>
            <a:r>
              <a:rPr lang="ru-RU" dirty="0"/>
              <a:t>. </a:t>
            </a:r>
            <a:r>
              <a:rPr lang="ru-RU" dirty="0" smtClean="0"/>
              <a:t>Перидерма </a:t>
            </a:r>
            <a:r>
              <a:rPr lang="ru-RU" dirty="0" err="1"/>
              <a:t>оточує</a:t>
            </a:r>
            <a:r>
              <a:rPr lang="ru-RU" dirty="0"/>
              <a:t> </a:t>
            </a:r>
            <a:r>
              <a:rPr lang="ru-RU" dirty="0" err="1"/>
              <a:t>стовбур</a:t>
            </a:r>
            <a:r>
              <a:rPr lang="ru-RU" dirty="0"/>
              <a:t> дерев, </a:t>
            </a:r>
            <a:r>
              <a:rPr lang="ru-RU" dirty="0" err="1"/>
              <a:t>захищаючи</a:t>
            </a:r>
            <a:r>
              <a:rPr lang="ru-RU" dirty="0"/>
              <a:t> </a:t>
            </a:r>
            <a:r>
              <a:rPr lang="ru-RU" dirty="0" err="1"/>
              <a:t>його</a:t>
            </a:r>
            <a:r>
              <a:rPr lang="ru-RU" dirty="0"/>
              <a:t> </a:t>
            </a:r>
            <a:r>
              <a:rPr lang="ru-RU" dirty="0" err="1"/>
              <a:t>від</a:t>
            </a:r>
            <a:r>
              <a:rPr lang="ru-RU" dirty="0"/>
              <a:t> </a:t>
            </a:r>
            <a:r>
              <a:rPr lang="ru-RU" dirty="0" err="1"/>
              <a:t>висихання</a:t>
            </a:r>
            <a:r>
              <a:rPr lang="ru-RU" dirty="0"/>
              <a:t>, </a:t>
            </a:r>
            <a:r>
              <a:rPr lang="ru-RU" dirty="0" err="1"/>
              <a:t>інфекцій</a:t>
            </a:r>
            <a:r>
              <a:rPr lang="ru-RU" dirty="0"/>
              <a:t> та </a:t>
            </a:r>
            <a:r>
              <a:rPr lang="ru-RU" dirty="0" err="1"/>
              <a:t>механічних</a:t>
            </a:r>
            <a:r>
              <a:rPr lang="ru-RU" dirty="0"/>
              <a:t> </a:t>
            </a:r>
            <a:r>
              <a:rPr lang="ru-RU" dirty="0" err="1"/>
              <a:t>ушкоджень</a:t>
            </a:r>
            <a:r>
              <a:rPr lang="ru-RU" dirty="0"/>
              <a:t>.</a:t>
            </a:r>
            <a:endParaRPr lang="ru-RU" dirty="0" smtClean="0"/>
          </a:p>
        </p:txBody>
      </p:sp>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72199" y="3695906"/>
            <a:ext cx="2052454" cy="2637248"/>
          </a:xfrm>
          <a:prstGeom prst="rect">
            <a:avLst/>
          </a:prstGeom>
        </p:spPr>
      </p:pic>
      <p:pic>
        <p:nvPicPr>
          <p:cNvPr id="10" name="Рисунок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72199" y="1052736"/>
            <a:ext cx="2052453" cy="2587834"/>
          </a:xfrm>
          <a:prstGeom prst="rect">
            <a:avLst/>
          </a:prstGeom>
        </p:spPr>
      </p:pic>
    </p:spTree>
    <p:extLst>
      <p:ext uri="{BB962C8B-B14F-4D97-AF65-F5344CB8AC3E}">
        <p14:creationId xmlns:p14="http://schemas.microsoft.com/office/powerpoint/2010/main" val="69862465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4005064"/>
            <a:ext cx="3456384" cy="2480755"/>
          </a:xfrm>
          <a:prstGeom prst="rect">
            <a:avLst/>
          </a:prstGeom>
        </p:spPr>
      </p:pic>
      <p:sp>
        <p:nvSpPr>
          <p:cNvPr id="3" name="Объект 2"/>
          <p:cNvSpPr>
            <a:spLocks noGrp="1"/>
          </p:cNvSpPr>
          <p:nvPr>
            <p:ph idx="1"/>
          </p:nvPr>
        </p:nvSpPr>
        <p:spPr>
          <a:xfrm>
            <a:off x="251520" y="764704"/>
            <a:ext cx="6624736" cy="3240360"/>
          </a:xfrm>
        </p:spPr>
        <p:txBody>
          <a:bodyPr/>
          <a:lstStyle/>
          <a:p>
            <a:r>
              <a:rPr lang="uk-UA" dirty="0" smtClean="0"/>
              <a:t>Відзначений у морфологічних структур, які </a:t>
            </a:r>
            <a:r>
              <a:rPr lang="uk-UA" dirty="0"/>
              <a:t>ростуть в нетипових </a:t>
            </a:r>
            <a:r>
              <a:rPr lang="uk-UA" dirty="0" smtClean="0"/>
              <a:t>місцях</a:t>
            </a:r>
            <a:r>
              <a:rPr lang="uk-UA" i="1" dirty="0" smtClean="0"/>
              <a:t>.</a:t>
            </a:r>
            <a:endParaRPr lang="ru-RU" dirty="0"/>
          </a:p>
          <a:p>
            <a:r>
              <a:rPr lang="uk-UA" dirty="0"/>
              <a:t>Адвентивні, або додаткові корені, розвиваються незалежно від </a:t>
            </a:r>
            <a:r>
              <a:rPr lang="uk-UA" dirty="0" smtClean="0"/>
              <a:t>первинного </a:t>
            </a:r>
            <a:r>
              <a:rPr lang="uk-UA" dirty="0"/>
              <a:t>кореня і утворюють основну кореневу систему в </a:t>
            </a:r>
            <a:r>
              <a:rPr lang="uk-UA" dirty="0" smtClean="0"/>
              <a:t>однодольних рослин, </a:t>
            </a:r>
            <a:r>
              <a:rPr lang="uk-UA" dirty="0"/>
              <a:t>виникаючи з вузлів на стеблі. </a:t>
            </a:r>
            <a:r>
              <a:rPr lang="uk-UA" dirty="0" smtClean="0"/>
              <a:t>Кореневища </a:t>
            </a:r>
            <a:r>
              <a:rPr lang="uk-UA" dirty="0"/>
              <a:t>та </a:t>
            </a:r>
            <a:r>
              <a:rPr lang="uk-UA" dirty="0" smtClean="0"/>
              <a:t>столони - стеблові </a:t>
            </a:r>
            <a:r>
              <a:rPr lang="uk-UA" dirty="0"/>
              <a:t>структури, з яких додаткові корені </a:t>
            </a:r>
            <a:r>
              <a:rPr lang="uk-UA" dirty="0" smtClean="0"/>
              <a:t>виростають </a:t>
            </a:r>
            <a:r>
              <a:rPr lang="uk-UA" dirty="0"/>
              <a:t>завжди. Такі адвентивні корені мають важливе значення </a:t>
            </a:r>
            <a:r>
              <a:rPr lang="uk-UA" dirty="0" smtClean="0"/>
              <a:t>для вегетативного розмноження рослин.</a:t>
            </a:r>
            <a:endParaRPr lang="ru-RU" dirty="0"/>
          </a:p>
        </p:txBody>
      </p:sp>
      <p:sp>
        <p:nvSpPr>
          <p:cNvPr id="4" name="Заголовок 1"/>
          <p:cNvSpPr>
            <a:spLocks noGrp="1"/>
          </p:cNvSpPr>
          <p:nvPr>
            <p:ph type="title"/>
          </p:nvPr>
        </p:nvSpPr>
        <p:spPr>
          <a:xfrm>
            <a:off x="3923928" y="0"/>
            <a:ext cx="3744416" cy="600298"/>
          </a:xfrm>
        </p:spPr>
        <p:txBody>
          <a:bodyPr/>
          <a:lstStyle/>
          <a:p>
            <a:r>
              <a:rPr lang="uk-UA" sz="3200" dirty="0" smtClean="0">
                <a:solidFill>
                  <a:schemeClr val="accent6">
                    <a:lumMod val="75000"/>
                  </a:schemeClr>
                </a:solidFill>
                <a:effectLst>
                  <a:outerShdw blurRad="38100" dist="38100" dir="2700000" algn="tl">
                    <a:srgbClr val="000000">
                      <a:alpha val="43137"/>
                    </a:srgbClr>
                  </a:outerShdw>
                </a:effectLst>
              </a:rPr>
              <a:t>Адвентивний ріст</a:t>
            </a:r>
            <a:endParaRPr lang="ru-RU" sz="3200" dirty="0" smtClean="0">
              <a:solidFill>
                <a:schemeClr val="accent6">
                  <a:lumMod val="75000"/>
                </a:schemeClr>
              </a:solidFill>
              <a:effectLst>
                <a:outerShdw blurRad="38100" dist="38100" dir="2700000" algn="tl">
                  <a:srgbClr val="000000">
                    <a:alpha val="43137"/>
                  </a:srgbClr>
                </a:outerShdw>
              </a:effectLst>
            </a:endParaRPr>
          </a:p>
        </p:txBody>
      </p:sp>
      <p:sp>
        <p:nvSpPr>
          <p:cNvPr id="5" name="Номер слайда 4"/>
          <p:cNvSpPr>
            <a:spLocks noGrp="1"/>
          </p:cNvSpPr>
          <p:nvPr>
            <p:ph type="sldNum" sz="quarter" idx="12"/>
          </p:nvPr>
        </p:nvSpPr>
        <p:spPr>
          <a:xfrm>
            <a:off x="7835705" y="42203"/>
            <a:ext cx="677313" cy="586430"/>
          </a:xfrm>
        </p:spPr>
        <p:txBody>
          <a:bodyPr/>
          <a:lstStyle/>
          <a:p>
            <a:pPr>
              <a:defRPr/>
            </a:pPr>
            <a:r>
              <a:rPr lang="uk-UA" dirty="0" smtClean="0">
                <a:solidFill>
                  <a:srgbClr val="FFFF00"/>
                </a:solidFill>
                <a:effectLst>
                  <a:outerShdw blurRad="38100" dist="38100" dir="2700000" algn="tl">
                    <a:srgbClr val="000000">
                      <a:alpha val="43137"/>
                    </a:srgbClr>
                  </a:outerShdw>
                </a:effectLst>
              </a:rPr>
              <a:t>33</a:t>
            </a:r>
            <a:endParaRPr lang="uk-UA" dirty="0">
              <a:solidFill>
                <a:srgbClr val="FFFF00"/>
              </a:solidFill>
              <a:effectLst>
                <a:outerShdw blurRad="38100" dist="38100" dir="2700000" algn="tl">
                  <a:srgbClr val="000000">
                    <a:alpha val="43137"/>
                  </a:srgbClr>
                </a:outerShdw>
              </a:effectLst>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256" y="764704"/>
            <a:ext cx="2088232" cy="3104289"/>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16017" y="4009569"/>
            <a:ext cx="2160240" cy="2476249"/>
          </a:xfrm>
          <a:prstGeom prst="rect">
            <a:avLst/>
          </a:prstGeom>
        </p:spPr>
      </p:pic>
    </p:spTree>
    <p:extLst>
      <p:ext uri="{BB962C8B-B14F-4D97-AF65-F5344CB8AC3E}">
        <p14:creationId xmlns:p14="http://schemas.microsoft.com/office/powerpoint/2010/main" val="368714282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1"/>
          <p:cNvSpPr>
            <a:spLocks noGrp="1"/>
          </p:cNvSpPr>
          <p:nvPr>
            <p:ph type="title"/>
          </p:nvPr>
        </p:nvSpPr>
        <p:spPr>
          <a:xfrm>
            <a:off x="107504" y="0"/>
            <a:ext cx="3744416" cy="600298"/>
          </a:xfrm>
        </p:spPr>
        <p:txBody>
          <a:bodyPr/>
          <a:lstStyle/>
          <a:p>
            <a:r>
              <a:rPr lang="uk-UA" sz="3200" dirty="0" smtClean="0">
                <a:solidFill>
                  <a:schemeClr val="accent6">
                    <a:lumMod val="75000"/>
                  </a:schemeClr>
                </a:solidFill>
                <a:effectLst>
                  <a:outerShdw blurRad="38100" dist="38100" dir="2700000" algn="tl">
                    <a:srgbClr val="000000">
                      <a:alpha val="43137"/>
                    </a:srgbClr>
                  </a:outerShdw>
                </a:effectLst>
              </a:rPr>
              <a:t>Адвентивний ріст</a:t>
            </a:r>
            <a:endParaRPr lang="ru-RU" sz="3200" dirty="0" smtClean="0">
              <a:solidFill>
                <a:schemeClr val="accent6">
                  <a:lumMod val="75000"/>
                </a:schemeClr>
              </a:solidFill>
              <a:effectLst>
                <a:outerShdw blurRad="38100" dist="38100" dir="2700000" algn="tl">
                  <a:srgbClr val="000000">
                    <a:alpha val="43137"/>
                  </a:srgbClr>
                </a:outerShdw>
              </a:effectLst>
            </a:endParaRPr>
          </a:p>
        </p:txBody>
      </p:sp>
      <p:sp>
        <p:nvSpPr>
          <p:cNvPr id="6" name="Объект 2"/>
          <p:cNvSpPr>
            <a:spLocks noGrp="1"/>
          </p:cNvSpPr>
          <p:nvPr>
            <p:ph idx="1"/>
          </p:nvPr>
        </p:nvSpPr>
        <p:spPr>
          <a:xfrm>
            <a:off x="4624900" y="1124744"/>
            <a:ext cx="3547500" cy="4392488"/>
          </a:xfrm>
        </p:spPr>
        <p:txBody>
          <a:bodyPr/>
          <a:lstStyle/>
          <a:p>
            <a:r>
              <a:rPr lang="ru-RU" dirty="0" err="1" smtClean="0"/>
              <a:t>Трапляються</a:t>
            </a:r>
            <a:r>
              <a:rPr lang="ru-RU" dirty="0" smtClean="0"/>
              <a:t> </a:t>
            </a:r>
            <a:r>
              <a:rPr lang="ru-RU" dirty="0" err="1"/>
              <a:t>також</a:t>
            </a:r>
            <a:r>
              <a:rPr lang="ru-RU" dirty="0"/>
              <a:t> </a:t>
            </a:r>
            <a:r>
              <a:rPr lang="ru-RU" dirty="0" err="1"/>
              <a:t>адвентивні</a:t>
            </a:r>
            <a:r>
              <a:rPr lang="ru-RU" dirty="0"/>
              <a:t> </a:t>
            </a:r>
            <a:r>
              <a:rPr lang="ru-RU" dirty="0" err="1"/>
              <a:t>бруньки</a:t>
            </a:r>
            <a:r>
              <a:rPr lang="ru-RU" dirty="0"/>
              <a:t>, </a:t>
            </a:r>
            <a:r>
              <a:rPr lang="ru-RU" dirty="0" err="1"/>
              <a:t>які</a:t>
            </a:r>
            <a:r>
              <a:rPr lang="ru-RU" dirty="0"/>
              <a:t> </a:t>
            </a:r>
            <a:r>
              <a:rPr lang="ru-RU" dirty="0" err="1"/>
              <a:t>розвиваються</a:t>
            </a:r>
            <a:r>
              <a:rPr lang="ru-RU" dirty="0"/>
              <a:t> на </a:t>
            </a:r>
            <a:r>
              <a:rPr lang="ru-RU" dirty="0" err="1" smtClean="0"/>
              <a:t>коренях</a:t>
            </a:r>
            <a:r>
              <a:rPr lang="ru-RU" dirty="0"/>
              <a:t>, пагонах і листках. </a:t>
            </a:r>
            <a:r>
              <a:rPr lang="ru-RU" dirty="0" err="1"/>
              <a:t>Наприклад</a:t>
            </a:r>
            <a:r>
              <a:rPr lang="ru-RU" dirty="0"/>
              <a:t>, </a:t>
            </a:r>
            <a:r>
              <a:rPr lang="ru-RU" dirty="0" err="1"/>
              <a:t>сентполію</a:t>
            </a:r>
            <a:r>
              <a:rPr lang="ru-RU" dirty="0"/>
              <a:t> </a:t>
            </a:r>
            <a:r>
              <a:rPr lang="ru-RU" dirty="0" smtClean="0"/>
              <a:t>та </a:t>
            </a:r>
            <a:r>
              <a:rPr lang="ru-RU" dirty="0" err="1" smtClean="0"/>
              <a:t>каланхое</a:t>
            </a:r>
            <a:r>
              <a:rPr lang="ru-RU" dirty="0" smtClean="0"/>
              <a:t> </a:t>
            </a:r>
            <a:r>
              <a:rPr lang="ru-RU" dirty="0" err="1" smtClean="0"/>
              <a:t>можна</a:t>
            </a:r>
            <a:r>
              <a:rPr lang="ru-RU" dirty="0" smtClean="0"/>
              <a:t> </a:t>
            </a:r>
            <a:r>
              <a:rPr lang="ru-RU" dirty="0" err="1" smtClean="0"/>
              <a:t>розмножувати</a:t>
            </a:r>
            <a:r>
              <a:rPr lang="ru-RU" dirty="0" smtClean="0"/>
              <a:t> </a:t>
            </a:r>
            <a:r>
              <a:rPr lang="ru-RU" dirty="0"/>
              <a:t>листками, </a:t>
            </a:r>
            <a:r>
              <a:rPr lang="ru-RU" dirty="0" err="1"/>
              <a:t>які</a:t>
            </a:r>
            <a:r>
              <a:rPr lang="ru-RU" dirty="0"/>
              <a:t> </a:t>
            </a:r>
            <a:r>
              <a:rPr lang="ru-RU" dirty="0" err="1"/>
              <a:t>утворюють</a:t>
            </a:r>
            <a:r>
              <a:rPr lang="ru-RU" dirty="0"/>
              <a:t> </a:t>
            </a:r>
            <a:r>
              <a:rPr lang="ru-RU" dirty="0" err="1"/>
              <a:t>адвентивні</a:t>
            </a:r>
            <a:r>
              <a:rPr lang="ru-RU" dirty="0"/>
              <a:t> </a:t>
            </a:r>
            <a:r>
              <a:rPr lang="ru-RU" dirty="0" err="1"/>
              <a:t>бруньки</a:t>
            </a:r>
            <a:r>
              <a:rPr lang="ru-RU" dirty="0"/>
              <a:t> та </a:t>
            </a:r>
            <a:r>
              <a:rPr lang="ru-RU" dirty="0" err="1"/>
              <a:t>корені</a:t>
            </a:r>
            <a:r>
              <a:rPr lang="ru-RU" dirty="0"/>
              <a:t>. У </a:t>
            </a:r>
            <a:r>
              <a:rPr lang="ru-RU" dirty="0" smtClean="0"/>
              <a:t>дерев </a:t>
            </a:r>
            <a:r>
              <a:rPr lang="ru-RU" dirty="0" err="1"/>
              <a:t>можуть</a:t>
            </a:r>
            <a:r>
              <a:rPr lang="ru-RU" dirty="0"/>
              <a:t> </a:t>
            </a:r>
            <a:r>
              <a:rPr lang="ru-RU" dirty="0" err="1"/>
              <a:t>розвиватися</a:t>
            </a:r>
            <a:r>
              <a:rPr lang="ru-RU" dirty="0"/>
              <a:t> </a:t>
            </a:r>
            <a:r>
              <a:rPr lang="ru-RU" dirty="0" err="1"/>
              <a:t>нові</a:t>
            </a:r>
            <a:r>
              <a:rPr lang="ru-RU" dirty="0"/>
              <a:t> </a:t>
            </a:r>
            <a:r>
              <a:rPr lang="ru-RU" dirty="0" err="1"/>
              <a:t>гілки</a:t>
            </a:r>
            <a:r>
              <a:rPr lang="ru-RU" dirty="0"/>
              <a:t> з </a:t>
            </a:r>
            <a:r>
              <a:rPr lang="ru-RU" dirty="0" err="1"/>
              <a:t>адвентивних</a:t>
            </a:r>
            <a:r>
              <a:rPr lang="ru-RU" dirty="0"/>
              <a:t> </a:t>
            </a:r>
            <a:r>
              <a:rPr lang="ru-RU" dirty="0" err="1"/>
              <a:t>бруньок</a:t>
            </a:r>
            <a:r>
              <a:rPr lang="ru-RU" dirty="0"/>
              <a:t>, </a:t>
            </a:r>
            <a:r>
              <a:rPr lang="ru-RU" dirty="0" err="1"/>
              <a:t>які</a:t>
            </a:r>
            <a:r>
              <a:rPr lang="ru-RU" dirty="0"/>
              <a:t> </a:t>
            </a:r>
            <a:r>
              <a:rPr lang="ru-RU" dirty="0" err="1" smtClean="0"/>
              <a:t>утворюються</a:t>
            </a:r>
            <a:r>
              <a:rPr lang="ru-RU" dirty="0" smtClean="0"/>
              <a:t> </a:t>
            </a:r>
            <a:r>
              <a:rPr lang="ru-RU" dirty="0"/>
              <a:t>на </a:t>
            </a:r>
            <a:r>
              <a:rPr lang="ru-RU" dirty="0" err="1"/>
              <a:t>стовбурах</a:t>
            </a:r>
            <a:r>
              <a:rPr lang="ru-RU" dirty="0"/>
              <a:t>.</a:t>
            </a:r>
            <a:endParaRPr lang="ru-RU" dirty="0"/>
          </a:p>
        </p:txBody>
      </p:sp>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8400" y="621662"/>
            <a:ext cx="2476500" cy="2266950"/>
          </a:xfrm>
          <a:prstGeom prst="rect">
            <a:avLst/>
          </a:prstGeom>
        </p:spPr>
      </p:pic>
      <p:pic>
        <p:nvPicPr>
          <p:cNvPr id="8" name="Рисунок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85280" y="4077072"/>
            <a:ext cx="2439620" cy="2251232"/>
          </a:xfrm>
          <a:prstGeom prst="rect">
            <a:avLst/>
          </a:prstGeom>
        </p:spPr>
      </p:pic>
      <p:pic>
        <p:nvPicPr>
          <p:cNvPr id="9" name="Рисунок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1600735"/>
            <a:ext cx="2232248" cy="2899144"/>
          </a:xfrm>
          <a:prstGeom prst="rect">
            <a:avLst/>
          </a:prstGeom>
        </p:spPr>
      </p:pic>
      <p:sp>
        <p:nvSpPr>
          <p:cNvPr id="10" name="Номер слайда 4"/>
          <p:cNvSpPr>
            <a:spLocks noGrp="1"/>
          </p:cNvSpPr>
          <p:nvPr>
            <p:ph type="sldNum" sz="quarter" idx="12"/>
          </p:nvPr>
        </p:nvSpPr>
        <p:spPr>
          <a:xfrm>
            <a:off x="7835705" y="42203"/>
            <a:ext cx="677313" cy="586430"/>
          </a:xfrm>
        </p:spPr>
        <p:txBody>
          <a:bodyPr/>
          <a:lstStyle/>
          <a:p>
            <a:pPr>
              <a:defRPr/>
            </a:pPr>
            <a:r>
              <a:rPr lang="uk-UA" dirty="0" smtClean="0">
                <a:solidFill>
                  <a:srgbClr val="FFFF00"/>
                </a:solidFill>
                <a:effectLst>
                  <a:outerShdw blurRad="38100" dist="38100" dir="2700000" algn="tl">
                    <a:srgbClr val="000000">
                      <a:alpha val="43137"/>
                    </a:srgbClr>
                  </a:outerShdw>
                </a:effectLst>
              </a:rPr>
              <a:t>3</a:t>
            </a:r>
            <a:r>
              <a:rPr lang="uk-UA" dirty="0" smtClean="0">
                <a:solidFill>
                  <a:srgbClr val="FFFF00"/>
                </a:solidFill>
                <a:effectLst>
                  <a:outerShdw blurRad="38100" dist="38100" dir="2700000" algn="tl">
                    <a:srgbClr val="000000">
                      <a:alpha val="43137"/>
                    </a:srgbClr>
                  </a:outerShdw>
                </a:effectLst>
              </a:rPr>
              <a:t>4</a:t>
            </a:r>
            <a:endParaRPr lang="uk-UA"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6144823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917358"/>
            <a:ext cx="7432030" cy="5247945"/>
          </a:xfrm>
        </p:spPr>
        <p:txBody>
          <a:bodyPr/>
          <a:lstStyle/>
          <a:p>
            <a:r>
              <a:rPr lang="uk-UA" dirty="0"/>
              <a:t>На всіх етапах онтогенезу вищих рослин відбувається регуляція </a:t>
            </a:r>
            <a:r>
              <a:rPr lang="uk-UA" dirty="0" smtClean="0"/>
              <a:t>процесів </a:t>
            </a:r>
            <a:r>
              <a:rPr lang="uk-UA" dirty="0"/>
              <a:t>росту, морфогенезу та функцій рослинного організму, </a:t>
            </a:r>
            <a:r>
              <a:rPr lang="uk-UA" dirty="0" smtClean="0"/>
              <a:t>постійна </a:t>
            </a:r>
            <a:r>
              <a:rPr lang="uk-UA" dirty="0"/>
              <a:t>перебудова корелятивних </a:t>
            </a:r>
            <a:r>
              <a:rPr lang="uk-UA" dirty="0" err="1"/>
              <a:t>зв'язків</a:t>
            </a:r>
            <a:r>
              <a:rPr lang="uk-UA" dirty="0"/>
              <a:t> забезпечує виконання </a:t>
            </a:r>
            <a:r>
              <a:rPr lang="uk-UA" dirty="0" smtClean="0"/>
              <a:t>програми </a:t>
            </a:r>
            <a:r>
              <a:rPr lang="uk-UA" dirty="0"/>
              <a:t>генотипу. Досить важливе значення в цих процесах нале­тіть корелятивному росту.</a:t>
            </a:r>
            <a:endParaRPr lang="ru-RU" dirty="0"/>
          </a:p>
          <a:p>
            <a:r>
              <a:rPr lang="uk-UA" dirty="0" smtClean="0"/>
              <a:t>Корелятивний ріст - залежність </a:t>
            </a:r>
            <a:r>
              <a:rPr lang="uk-UA" dirty="0"/>
              <a:t>росту однієї тканини від іншої або росту одного </a:t>
            </a:r>
            <a:r>
              <a:rPr lang="uk-UA" dirty="0" smtClean="0"/>
              <a:t>пагону </a:t>
            </a:r>
            <a:r>
              <a:rPr lang="uk-UA" dirty="0"/>
              <a:t>від іншого, тобто відносний ріст різних органів рослинного </a:t>
            </a:r>
            <a:r>
              <a:rPr lang="uk-UA" dirty="0" smtClean="0"/>
              <a:t>організму</a:t>
            </a:r>
            <a:r>
              <a:rPr lang="uk-UA" i="1" dirty="0" smtClean="0"/>
              <a:t>.</a:t>
            </a:r>
            <a:endParaRPr lang="ru-RU" dirty="0"/>
          </a:p>
          <a:p>
            <a:r>
              <a:rPr lang="uk-UA" dirty="0"/>
              <a:t>Основним фактором корелятивних взаємозв'язків є </a:t>
            </a:r>
            <a:r>
              <a:rPr lang="uk-UA" dirty="0" smtClean="0"/>
              <a:t>фітогормональний </a:t>
            </a:r>
            <a:r>
              <a:rPr lang="uk-UA" dirty="0"/>
              <a:t>статус </a:t>
            </a:r>
            <a:r>
              <a:rPr lang="uk-UA" dirty="0" smtClean="0"/>
              <a:t>пагону </a:t>
            </a:r>
            <a:r>
              <a:rPr lang="uk-UA" dirty="0"/>
              <a:t>та </a:t>
            </a:r>
            <a:r>
              <a:rPr lang="uk-UA" dirty="0" smtClean="0"/>
              <a:t>кореня. Верхівка </a:t>
            </a:r>
            <a:r>
              <a:rPr lang="uk-UA" dirty="0" err="1"/>
              <a:t>пагона</a:t>
            </a:r>
            <a:r>
              <a:rPr lang="uk-UA" dirty="0"/>
              <a:t> забезпечує синтез і відтік ауксинів, які </a:t>
            </a:r>
            <a:r>
              <a:rPr lang="uk-UA" dirty="0" smtClean="0"/>
              <a:t>індукують </a:t>
            </a:r>
            <a:r>
              <a:rPr lang="uk-UA" dirty="0"/>
              <a:t>загальну </a:t>
            </a:r>
            <a:r>
              <a:rPr lang="uk-UA" dirty="0" smtClean="0"/>
              <a:t>програму </a:t>
            </a:r>
            <a:r>
              <a:rPr lang="uk-UA" dirty="0"/>
              <a:t>коренеутворення, тоді як верхівка </a:t>
            </a:r>
            <a:r>
              <a:rPr lang="uk-UA" dirty="0" smtClean="0"/>
              <a:t>кореня </a:t>
            </a:r>
            <a:r>
              <a:rPr lang="uk-UA" dirty="0"/>
              <a:t>продукує </a:t>
            </a:r>
            <a:r>
              <a:rPr lang="uk-UA" dirty="0" err="1"/>
              <a:t>цитокініни</a:t>
            </a:r>
            <a:r>
              <a:rPr lang="uk-UA" dirty="0"/>
              <a:t>, які після надходження в надземну </a:t>
            </a:r>
            <a:r>
              <a:rPr lang="uk-UA" dirty="0" smtClean="0"/>
              <a:t>частину </a:t>
            </a:r>
            <a:r>
              <a:rPr lang="uk-UA" dirty="0"/>
              <a:t>рослини ініціюють програму утворення, росту та активності листків.</a:t>
            </a:r>
            <a:endParaRPr lang="ru-RU" dirty="0"/>
          </a:p>
          <a:p>
            <a:endParaRPr lang="ru-RU" dirty="0"/>
          </a:p>
        </p:txBody>
      </p:sp>
      <p:sp>
        <p:nvSpPr>
          <p:cNvPr id="4" name="Заголовок 1"/>
          <p:cNvSpPr>
            <a:spLocks noGrp="1"/>
          </p:cNvSpPr>
          <p:nvPr>
            <p:ph type="title"/>
          </p:nvPr>
        </p:nvSpPr>
        <p:spPr>
          <a:xfrm>
            <a:off x="3203848" y="260648"/>
            <a:ext cx="3744416" cy="600298"/>
          </a:xfrm>
        </p:spPr>
        <p:txBody>
          <a:bodyPr/>
          <a:lstStyle/>
          <a:p>
            <a:r>
              <a:rPr lang="uk-UA" sz="3200" dirty="0" smtClean="0">
                <a:solidFill>
                  <a:schemeClr val="accent6">
                    <a:lumMod val="75000"/>
                  </a:schemeClr>
                </a:solidFill>
                <a:effectLst>
                  <a:outerShdw blurRad="38100" dist="38100" dir="2700000" algn="tl">
                    <a:srgbClr val="000000">
                      <a:alpha val="43137"/>
                    </a:srgbClr>
                  </a:outerShdw>
                </a:effectLst>
              </a:rPr>
              <a:t>Корелятивний ріст</a:t>
            </a:r>
            <a:endParaRPr lang="ru-RU" sz="3200" dirty="0" smtClean="0">
              <a:solidFill>
                <a:schemeClr val="accent6">
                  <a:lumMod val="75000"/>
                </a:schemeClr>
              </a:solidFill>
              <a:effectLst>
                <a:outerShdw blurRad="38100" dist="38100" dir="2700000" algn="tl">
                  <a:srgbClr val="000000">
                    <a:alpha val="43137"/>
                  </a:srgbClr>
                </a:outerShdw>
              </a:effectLst>
            </a:endParaRPr>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39534" y="1124744"/>
            <a:ext cx="1208215" cy="4608512"/>
          </a:xfrm>
          <a:prstGeom prst="rect">
            <a:avLst/>
          </a:prstGeom>
        </p:spPr>
      </p:pic>
      <p:sp>
        <p:nvSpPr>
          <p:cNvPr id="6" name="Номер слайда 4"/>
          <p:cNvSpPr>
            <a:spLocks noGrp="1"/>
          </p:cNvSpPr>
          <p:nvPr>
            <p:ph type="sldNum" sz="quarter" idx="12"/>
          </p:nvPr>
        </p:nvSpPr>
        <p:spPr>
          <a:xfrm>
            <a:off x="7835705" y="42203"/>
            <a:ext cx="677313" cy="586430"/>
          </a:xfrm>
        </p:spPr>
        <p:txBody>
          <a:bodyPr/>
          <a:lstStyle/>
          <a:p>
            <a:pPr>
              <a:defRPr/>
            </a:pPr>
            <a:r>
              <a:rPr lang="uk-UA" dirty="0" smtClean="0">
                <a:solidFill>
                  <a:srgbClr val="FFFF00"/>
                </a:solidFill>
                <a:effectLst>
                  <a:outerShdw blurRad="38100" dist="38100" dir="2700000" algn="tl">
                    <a:srgbClr val="000000">
                      <a:alpha val="43137"/>
                    </a:srgbClr>
                  </a:outerShdw>
                </a:effectLst>
              </a:rPr>
              <a:t>35</a:t>
            </a:r>
            <a:endParaRPr lang="uk-UA"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22293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1"/>
          <p:cNvSpPr>
            <a:spLocks noGrp="1"/>
          </p:cNvSpPr>
          <p:nvPr>
            <p:ph idx="1"/>
          </p:nvPr>
        </p:nvSpPr>
        <p:spPr>
          <a:xfrm>
            <a:off x="251520" y="166754"/>
            <a:ext cx="7344817" cy="1161036"/>
          </a:xfrm>
        </p:spPr>
        <p:txBody>
          <a:bodyPr/>
          <a:lstStyle/>
          <a:p>
            <a:r>
              <a:rPr lang="ru-RU" dirty="0" err="1"/>
              <a:t>Ріст</a:t>
            </a:r>
            <a:r>
              <a:rPr lang="ru-RU" dirty="0"/>
              <a:t> </a:t>
            </a:r>
            <a:r>
              <a:rPr lang="ru-RU" dirty="0" err="1"/>
              <a:t>рослин</a:t>
            </a:r>
            <a:r>
              <a:rPr lang="ru-RU" dirty="0"/>
              <a:t> </a:t>
            </a:r>
            <a:r>
              <a:rPr lang="ru-RU" dirty="0" err="1"/>
              <a:t>відбувається</a:t>
            </a:r>
            <a:r>
              <a:rPr lang="ru-RU" dirty="0"/>
              <a:t> на </a:t>
            </a:r>
            <a:r>
              <a:rPr lang="ru-RU" dirty="0" err="1"/>
              <a:t>різних</a:t>
            </a:r>
            <a:r>
              <a:rPr lang="ru-RU" dirty="0"/>
              <a:t> </a:t>
            </a:r>
            <a:r>
              <a:rPr lang="ru-RU" dirty="0" err="1"/>
              <a:t>рівнях</a:t>
            </a:r>
            <a:r>
              <a:rPr lang="ru-RU" dirty="0"/>
              <a:t> </a:t>
            </a:r>
            <a:r>
              <a:rPr lang="ru-RU" dirty="0" err="1"/>
              <a:t>біологічної</a:t>
            </a:r>
            <a:r>
              <a:rPr lang="ru-RU" dirty="0"/>
              <a:t> </a:t>
            </a:r>
            <a:r>
              <a:rPr lang="ru-RU" dirty="0" err="1"/>
              <a:t>організа­ції</a:t>
            </a:r>
            <a:r>
              <a:rPr lang="ru-RU" dirty="0"/>
              <a:t> — </a:t>
            </a:r>
            <a:r>
              <a:rPr lang="ru-RU" dirty="0" err="1"/>
              <a:t>від</a:t>
            </a:r>
            <a:r>
              <a:rPr lang="ru-RU" dirty="0"/>
              <a:t> </a:t>
            </a:r>
            <a:r>
              <a:rPr lang="ru-RU" dirty="0" err="1"/>
              <a:t>молекулярної</a:t>
            </a:r>
            <a:r>
              <a:rPr lang="ru-RU" dirty="0"/>
              <a:t> до </a:t>
            </a:r>
            <a:r>
              <a:rPr lang="ru-RU" dirty="0" err="1"/>
              <a:t>популяції</a:t>
            </a:r>
            <a:r>
              <a:rPr lang="ru-RU" dirty="0"/>
              <a:t> </a:t>
            </a:r>
            <a:r>
              <a:rPr lang="ru-RU" dirty="0" err="1"/>
              <a:t>ценозів</a:t>
            </a:r>
            <a:r>
              <a:rPr lang="ru-RU" dirty="0"/>
              <a:t>. </a:t>
            </a:r>
            <a:r>
              <a:rPr lang="ru-RU" dirty="0" err="1"/>
              <a:t>Залежно</a:t>
            </a:r>
            <a:r>
              <a:rPr lang="ru-RU" dirty="0"/>
              <a:t> </a:t>
            </a:r>
            <a:r>
              <a:rPr lang="ru-RU" dirty="0" err="1"/>
              <a:t>від</a:t>
            </a:r>
            <a:r>
              <a:rPr lang="ru-RU" dirty="0"/>
              <a:t> часу </a:t>
            </a:r>
            <a:r>
              <a:rPr lang="ru-RU" dirty="0" err="1"/>
              <a:t>ріст</a:t>
            </a:r>
            <a:r>
              <a:rPr lang="ru-RU" dirty="0"/>
              <a:t> </a:t>
            </a:r>
            <a:r>
              <a:rPr lang="ru-RU" dirty="0" err="1"/>
              <a:t>виражається</a:t>
            </a:r>
            <a:r>
              <a:rPr lang="ru-RU" dirty="0"/>
              <a:t> </a:t>
            </a:r>
            <a:r>
              <a:rPr lang="en-US" dirty="0"/>
              <a:t>S</a:t>
            </a:r>
            <a:r>
              <a:rPr lang="ru-RU" dirty="0"/>
              <a:t>-</a:t>
            </a:r>
            <a:r>
              <a:rPr lang="ru-RU" dirty="0" err="1"/>
              <a:t>подібною</a:t>
            </a:r>
            <a:r>
              <a:rPr lang="ru-RU" dirty="0"/>
              <a:t> кривою</a:t>
            </a:r>
            <a:endParaRPr lang="ru-RU" dirty="0" smtClean="0"/>
          </a:p>
        </p:txBody>
      </p:sp>
      <p:pic>
        <p:nvPicPr>
          <p:cNvPr id="5" name="Рисунок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9552" y="1556792"/>
            <a:ext cx="4092277" cy="3024336"/>
          </a:xfrm>
          <a:prstGeom prst="rect">
            <a:avLst/>
          </a:prstGeom>
        </p:spPr>
      </p:pic>
      <p:sp>
        <p:nvSpPr>
          <p:cNvPr id="6" name="Объект 1"/>
          <p:cNvSpPr txBox="1">
            <a:spLocks/>
          </p:cNvSpPr>
          <p:nvPr/>
        </p:nvSpPr>
        <p:spPr bwMode="auto">
          <a:xfrm>
            <a:off x="4631829" y="1253085"/>
            <a:ext cx="4188644" cy="7200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ts val="1000"/>
              </a:spcBef>
              <a:spcAft>
                <a:spcPct val="0"/>
              </a:spcAft>
              <a:buClr>
                <a:srgbClr val="F7F5F7"/>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F7F5F7"/>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F7F5F7"/>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F7F5F7"/>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F7F5F7"/>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eaLnBrk="1" hangingPunct="1"/>
            <a:r>
              <a:rPr lang="ru-RU" b="1" i="1" dirty="0" smtClean="0">
                <a:solidFill>
                  <a:srgbClr val="C00000"/>
                </a:solidFill>
                <a:effectLst>
                  <a:outerShdw blurRad="38100" dist="38100" dir="2700000" algn="tl">
                    <a:srgbClr val="000000">
                      <a:alpha val="43137"/>
                    </a:srgbClr>
                  </a:outerShdw>
                </a:effectLst>
              </a:rPr>
              <a:t>Лаг-фаза</a:t>
            </a:r>
            <a:r>
              <a:rPr lang="ru-RU" dirty="0" smtClean="0"/>
              <a:t> </a:t>
            </a:r>
            <a:r>
              <a:rPr lang="ru-RU" dirty="0" err="1"/>
              <a:t>характеризується</a:t>
            </a:r>
            <a:r>
              <a:rPr lang="ru-RU" dirty="0"/>
              <a:t> </a:t>
            </a:r>
            <a:r>
              <a:rPr lang="ru-RU" dirty="0" err="1"/>
              <a:t>незначним</a:t>
            </a:r>
            <a:r>
              <a:rPr lang="ru-RU" dirty="0"/>
              <a:t> </a:t>
            </a:r>
            <a:r>
              <a:rPr lang="ru-RU" dirty="0" smtClean="0"/>
              <a:t>ростом</a:t>
            </a:r>
          </a:p>
        </p:txBody>
      </p:sp>
      <p:sp>
        <p:nvSpPr>
          <p:cNvPr id="7" name="Объект 1"/>
          <p:cNvSpPr txBox="1">
            <a:spLocks/>
          </p:cNvSpPr>
          <p:nvPr/>
        </p:nvSpPr>
        <p:spPr bwMode="auto">
          <a:xfrm>
            <a:off x="4631829" y="1973165"/>
            <a:ext cx="4356484" cy="3099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ts val="1000"/>
              </a:spcBef>
              <a:spcAft>
                <a:spcPct val="0"/>
              </a:spcAft>
              <a:buClr>
                <a:srgbClr val="F7F5F7"/>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F7F5F7"/>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F7F5F7"/>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F7F5F7"/>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F7F5F7"/>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eaLnBrk="1" hangingPunct="1"/>
            <a:r>
              <a:rPr lang="ru-RU" b="1" i="1" dirty="0" err="1" smtClean="0">
                <a:solidFill>
                  <a:srgbClr val="C00000"/>
                </a:solidFill>
                <a:effectLst>
                  <a:outerShdw blurRad="38100" dist="38100" dir="2700000" algn="tl">
                    <a:srgbClr val="000000">
                      <a:alpha val="43137"/>
                    </a:srgbClr>
                  </a:outerShdw>
                </a:effectLst>
              </a:rPr>
              <a:t>Логарифмічна</a:t>
            </a:r>
            <a:r>
              <a:rPr lang="ru-RU" i="1" dirty="0" smtClean="0"/>
              <a:t> </a:t>
            </a:r>
            <a:r>
              <a:rPr lang="ru-RU" i="1" dirty="0"/>
              <a:t>фаза</a:t>
            </a:r>
            <a:r>
              <a:rPr lang="ru-RU" dirty="0"/>
              <a:t> </a:t>
            </a:r>
            <a:r>
              <a:rPr lang="ru-RU" dirty="0" err="1"/>
              <a:t>інтенсивного</a:t>
            </a:r>
            <a:r>
              <a:rPr lang="ru-RU" dirty="0"/>
              <a:t> росту (</a:t>
            </a:r>
            <a:r>
              <a:rPr lang="ru-RU" dirty="0" smtClean="0"/>
              <a:t>лог-фаза) </a:t>
            </a:r>
            <a:r>
              <a:rPr lang="ru-RU" dirty="0" err="1"/>
              <a:t>зростає</a:t>
            </a:r>
            <a:r>
              <a:rPr lang="ru-RU" dirty="0"/>
              <a:t> по </a:t>
            </a:r>
            <a:r>
              <a:rPr lang="ru-RU" dirty="0" err="1"/>
              <a:t>експоненті</a:t>
            </a:r>
            <a:r>
              <a:rPr lang="ru-RU" dirty="0"/>
              <a:t>. </a:t>
            </a:r>
            <a:r>
              <a:rPr lang="ru-RU" dirty="0" err="1"/>
              <a:t>Швидкість</a:t>
            </a:r>
            <a:r>
              <a:rPr lang="ru-RU" dirty="0"/>
              <a:t> росту у </a:t>
            </a:r>
            <a:r>
              <a:rPr lang="ru-RU" dirty="0" err="1"/>
              <a:t>цій</a:t>
            </a:r>
            <a:r>
              <a:rPr lang="ru-RU" dirty="0"/>
              <a:t> </a:t>
            </a:r>
            <a:r>
              <a:rPr lang="ru-RU" dirty="0" err="1"/>
              <a:t>фазі</a:t>
            </a:r>
            <a:r>
              <a:rPr lang="ru-RU" dirty="0"/>
              <a:t> </a:t>
            </a:r>
            <a:r>
              <a:rPr lang="ru-RU" dirty="0" err="1"/>
              <a:t>досягає</a:t>
            </a:r>
            <a:r>
              <a:rPr lang="ru-RU" dirty="0"/>
              <a:t> мак­симуму і </a:t>
            </a:r>
            <a:r>
              <a:rPr lang="ru-RU" dirty="0" err="1"/>
              <a:t>кількість</a:t>
            </a:r>
            <a:r>
              <a:rPr lang="ru-RU" dirty="0"/>
              <a:t> </a:t>
            </a:r>
            <a:r>
              <a:rPr lang="ru-RU" dirty="0" err="1"/>
              <a:t>клітин</a:t>
            </a:r>
            <a:r>
              <a:rPr lang="ru-RU" dirty="0"/>
              <a:t> </a:t>
            </a:r>
            <a:r>
              <a:rPr lang="ru-RU" dirty="0" err="1"/>
              <a:t>або</a:t>
            </a:r>
            <a:r>
              <a:rPr lang="ru-RU" dirty="0"/>
              <a:t> </a:t>
            </a:r>
            <a:r>
              <a:rPr lang="ru-RU" dirty="0" err="1"/>
              <a:t>організмів</a:t>
            </a:r>
            <a:r>
              <a:rPr lang="ru-RU" dirty="0"/>
              <a:t> у </a:t>
            </a:r>
            <a:r>
              <a:rPr lang="ru-RU" dirty="0" err="1"/>
              <a:t>ній</a:t>
            </a:r>
            <a:r>
              <a:rPr lang="ru-RU" dirty="0"/>
              <a:t> </a:t>
            </a:r>
            <a:r>
              <a:rPr lang="ru-RU" dirty="0" err="1"/>
              <a:t>найвища</a:t>
            </a:r>
            <a:r>
              <a:rPr lang="ru-RU" dirty="0"/>
              <a:t>. </a:t>
            </a:r>
            <a:r>
              <a:rPr lang="ru-RU" dirty="0" err="1"/>
              <a:t>Далі</a:t>
            </a:r>
            <a:r>
              <a:rPr lang="ru-RU" dirty="0"/>
              <a:t> </a:t>
            </a:r>
            <a:r>
              <a:rPr lang="ru-RU" dirty="0" err="1"/>
              <a:t>швидкість</a:t>
            </a:r>
            <a:r>
              <a:rPr lang="ru-RU" dirty="0"/>
              <a:t> росту </a:t>
            </a:r>
            <a:r>
              <a:rPr lang="ru-RU" dirty="0" err="1"/>
              <a:t>знижується</a:t>
            </a:r>
            <a:r>
              <a:rPr lang="ru-RU" dirty="0"/>
              <a:t>. Точку, в </a:t>
            </a:r>
            <a:r>
              <a:rPr lang="ru-RU" dirty="0" err="1"/>
              <a:t>якій</a:t>
            </a:r>
            <a:r>
              <a:rPr lang="ru-RU" dirty="0"/>
              <a:t> </a:t>
            </a:r>
            <a:r>
              <a:rPr lang="ru-RU" dirty="0" err="1"/>
              <a:t>це</a:t>
            </a:r>
            <a:r>
              <a:rPr lang="ru-RU" dirty="0"/>
              <a:t> </a:t>
            </a:r>
            <a:r>
              <a:rPr lang="ru-RU" dirty="0" err="1"/>
              <a:t>відбувається</a:t>
            </a:r>
            <a:r>
              <a:rPr lang="ru-RU" dirty="0"/>
              <a:t>, </a:t>
            </a:r>
            <a:r>
              <a:rPr lang="ru-RU" dirty="0" err="1"/>
              <a:t>на­зивають</a:t>
            </a:r>
            <a:r>
              <a:rPr lang="ru-RU" i="1" dirty="0"/>
              <a:t> точкою </a:t>
            </a:r>
            <a:r>
              <a:rPr lang="ru-RU" i="1" dirty="0" err="1"/>
              <a:t>перегину</a:t>
            </a:r>
            <a:r>
              <a:rPr lang="ru-RU" i="1" dirty="0" smtClean="0"/>
              <a:t>.</a:t>
            </a:r>
          </a:p>
        </p:txBody>
      </p:sp>
      <p:sp>
        <p:nvSpPr>
          <p:cNvPr id="8" name="Объект 1"/>
          <p:cNvSpPr txBox="1">
            <a:spLocks/>
          </p:cNvSpPr>
          <p:nvPr/>
        </p:nvSpPr>
        <p:spPr bwMode="auto">
          <a:xfrm>
            <a:off x="251520" y="5072206"/>
            <a:ext cx="8892480" cy="1514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ts val="1000"/>
              </a:spcBef>
              <a:spcAft>
                <a:spcPct val="0"/>
              </a:spcAft>
              <a:buClr>
                <a:srgbClr val="F7F5F7"/>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F7F5F7"/>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F7F5F7"/>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F7F5F7"/>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F7F5F7"/>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eaLnBrk="1" hangingPunct="1"/>
            <a:r>
              <a:rPr lang="ru-RU" b="1" i="1" dirty="0" smtClean="0">
                <a:solidFill>
                  <a:srgbClr val="C00000"/>
                </a:solidFill>
                <a:effectLst>
                  <a:outerShdw blurRad="38100" dist="38100" dir="2700000" algn="tl">
                    <a:srgbClr val="000000">
                      <a:alpha val="43137"/>
                    </a:srgbClr>
                  </a:outerShdw>
                </a:effectLst>
              </a:rPr>
              <a:t>Фаза </a:t>
            </a:r>
            <a:r>
              <a:rPr lang="ru-RU" b="1" i="1" dirty="0" err="1">
                <a:solidFill>
                  <a:srgbClr val="C00000"/>
                </a:solidFill>
                <a:effectLst>
                  <a:outerShdw blurRad="38100" dist="38100" dir="2700000" algn="tl">
                    <a:srgbClr val="000000">
                      <a:alpha val="43137"/>
                    </a:srgbClr>
                  </a:outerShdw>
                </a:effectLst>
              </a:rPr>
              <a:t>сповільненого</a:t>
            </a:r>
            <a:r>
              <a:rPr lang="ru-RU" b="1" i="1" dirty="0">
                <a:solidFill>
                  <a:srgbClr val="C00000"/>
                </a:solidFill>
                <a:effectLst>
                  <a:outerShdw blurRad="38100" dist="38100" dir="2700000" algn="tl">
                    <a:srgbClr val="000000">
                      <a:alpha val="43137"/>
                    </a:srgbClr>
                  </a:outerShdw>
                </a:effectLst>
              </a:rPr>
              <a:t> </a:t>
            </a:r>
            <a:r>
              <a:rPr lang="ru-RU" b="1" i="1" dirty="0" smtClean="0">
                <a:solidFill>
                  <a:srgbClr val="C00000"/>
                </a:solidFill>
                <a:effectLst>
                  <a:outerShdw blurRad="38100" dist="38100" dir="2700000" algn="tl">
                    <a:srgbClr val="000000">
                      <a:alpha val="43137"/>
                    </a:srgbClr>
                  </a:outerShdw>
                </a:effectLst>
              </a:rPr>
              <a:t>росту</a:t>
            </a:r>
            <a:r>
              <a:rPr lang="ru-RU" i="1" dirty="0" smtClean="0"/>
              <a:t> </a:t>
            </a:r>
            <a:r>
              <a:rPr lang="ru-RU" dirty="0" err="1" smtClean="0"/>
              <a:t>настає</a:t>
            </a:r>
            <a:r>
              <a:rPr lang="ru-RU" dirty="0" smtClean="0"/>
              <a:t> </a:t>
            </a:r>
            <a:r>
              <a:rPr lang="ru-RU" dirty="0" err="1" smtClean="0"/>
              <a:t>після</a:t>
            </a:r>
            <a:r>
              <a:rPr lang="ru-RU" dirty="0" smtClean="0"/>
              <a:t> точки </a:t>
            </a:r>
            <a:r>
              <a:rPr lang="ru-RU" dirty="0" err="1" smtClean="0"/>
              <a:t>перегину</a:t>
            </a:r>
            <a:endParaRPr lang="ru-RU" dirty="0" smtClean="0"/>
          </a:p>
          <a:p>
            <a:pPr eaLnBrk="1" hangingPunct="1"/>
            <a:r>
              <a:rPr lang="ru-RU" dirty="0" smtClean="0"/>
              <a:t>На </a:t>
            </a:r>
            <a:r>
              <a:rPr lang="ru-RU" b="1" i="1" dirty="0" err="1" smtClean="0">
                <a:solidFill>
                  <a:srgbClr val="C00000"/>
                </a:solidFill>
                <a:effectLst>
                  <a:outerShdw blurRad="38100" dist="38100" dir="2700000" algn="tl">
                    <a:srgbClr val="000000">
                      <a:alpha val="43137"/>
                    </a:srgbClr>
                  </a:outerShdw>
                </a:effectLst>
              </a:rPr>
              <a:t>фазі</a:t>
            </a:r>
            <a:r>
              <a:rPr lang="ru-RU" b="1" i="1" dirty="0" smtClean="0">
                <a:solidFill>
                  <a:srgbClr val="C00000"/>
                </a:solidFill>
                <a:effectLst>
                  <a:outerShdw blurRad="38100" dist="38100" dir="2700000" algn="tl">
                    <a:srgbClr val="000000">
                      <a:alpha val="43137"/>
                    </a:srgbClr>
                  </a:outerShdw>
                </a:effectLst>
              </a:rPr>
              <a:t> плато </a:t>
            </a:r>
            <a:r>
              <a:rPr lang="ru-RU" dirty="0" smtClean="0"/>
              <a:t>(</a:t>
            </a:r>
            <a:r>
              <a:rPr lang="ru-RU" dirty="0" err="1" smtClean="0"/>
              <a:t>стаціонарного</a:t>
            </a:r>
            <a:r>
              <a:rPr lang="ru-RU" dirty="0" smtClean="0"/>
              <a:t> росту) </a:t>
            </a:r>
            <a:r>
              <a:rPr lang="ru-RU" dirty="0" err="1" smtClean="0"/>
              <a:t>загальний</a:t>
            </a:r>
            <a:r>
              <a:rPr lang="ru-RU" dirty="0" smtClean="0"/>
              <a:t> </a:t>
            </a:r>
            <a:r>
              <a:rPr lang="ru-RU" dirty="0" err="1"/>
              <a:t>ріст</a:t>
            </a:r>
            <a:r>
              <a:rPr lang="ru-RU" dirty="0"/>
              <a:t> уже завершено і </a:t>
            </a:r>
            <a:r>
              <a:rPr lang="ru-RU" dirty="0" err="1"/>
              <a:t>всі</a:t>
            </a:r>
            <a:r>
              <a:rPr lang="ru-RU" dirty="0"/>
              <a:t> </a:t>
            </a:r>
            <a:r>
              <a:rPr lang="ru-RU" dirty="0" err="1"/>
              <a:t>параметри</a:t>
            </a:r>
            <a:r>
              <a:rPr lang="ru-RU" dirty="0"/>
              <a:t> </a:t>
            </a:r>
            <a:r>
              <a:rPr lang="ru-RU" dirty="0" err="1"/>
              <a:t>залишають­ся</a:t>
            </a:r>
            <a:r>
              <a:rPr lang="ru-RU" dirty="0"/>
              <a:t> </a:t>
            </a:r>
            <a:r>
              <a:rPr lang="ru-RU" dirty="0" err="1"/>
              <a:t>сталими</a:t>
            </a:r>
            <a:r>
              <a:rPr lang="ru-RU" dirty="0"/>
              <a:t>. </a:t>
            </a:r>
            <a:r>
              <a:rPr lang="ru-RU" dirty="0" err="1"/>
              <a:t>Іноді</a:t>
            </a:r>
            <a:r>
              <a:rPr lang="ru-RU" dirty="0"/>
              <a:t> </a:t>
            </a:r>
            <a:r>
              <a:rPr lang="ru-RU" dirty="0" err="1"/>
              <a:t>може</a:t>
            </a:r>
            <a:r>
              <a:rPr lang="ru-RU" dirty="0"/>
              <a:t> </a:t>
            </a:r>
            <a:r>
              <a:rPr lang="ru-RU" dirty="0" err="1"/>
              <a:t>продовжуватися</a:t>
            </a:r>
            <a:r>
              <a:rPr lang="ru-RU" dirty="0"/>
              <a:t> </a:t>
            </a:r>
            <a:r>
              <a:rPr lang="ru-RU" dirty="0" err="1"/>
              <a:t>незначний</a:t>
            </a:r>
            <a:r>
              <a:rPr lang="ru-RU" dirty="0"/>
              <a:t> </a:t>
            </a:r>
            <a:r>
              <a:rPr lang="ru-RU" dirty="0" err="1"/>
              <a:t>підйом</a:t>
            </a:r>
            <a:r>
              <a:rPr lang="ru-RU" dirty="0"/>
              <a:t> </a:t>
            </a:r>
            <a:r>
              <a:rPr lang="ru-RU" dirty="0" err="1"/>
              <a:t>кри­вої</a:t>
            </a:r>
            <a:r>
              <a:rPr lang="ru-RU" dirty="0"/>
              <a:t> росту аж до </a:t>
            </a:r>
            <a:r>
              <a:rPr lang="ru-RU" dirty="0" err="1"/>
              <a:t>відмирання</a:t>
            </a:r>
            <a:r>
              <a:rPr lang="ru-RU" dirty="0"/>
              <a:t> </a:t>
            </a:r>
            <a:r>
              <a:rPr lang="ru-RU" dirty="0" err="1"/>
              <a:t>організму</a:t>
            </a:r>
            <a:r>
              <a:rPr lang="ru-RU" dirty="0"/>
              <a:t> </a:t>
            </a:r>
            <a:endParaRPr lang="ru-RU" dirty="0" smtClean="0"/>
          </a:p>
        </p:txBody>
      </p:sp>
      <p:sp>
        <p:nvSpPr>
          <p:cNvPr id="9" name="Номер слайда 4"/>
          <p:cNvSpPr>
            <a:spLocks noGrp="1"/>
          </p:cNvSpPr>
          <p:nvPr>
            <p:ph type="sldNum" sz="quarter" idx="12"/>
          </p:nvPr>
        </p:nvSpPr>
        <p:spPr>
          <a:xfrm>
            <a:off x="7835705" y="42203"/>
            <a:ext cx="677313" cy="586430"/>
          </a:xfrm>
        </p:spPr>
        <p:txBody>
          <a:bodyPr/>
          <a:lstStyle/>
          <a:p>
            <a:pPr>
              <a:defRPr/>
            </a:pPr>
            <a:r>
              <a:rPr lang="uk-UA" dirty="0" smtClean="0">
                <a:solidFill>
                  <a:srgbClr val="FFFF00"/>
                </a:solidFill>
                <a:effectLst>
                  <a:outerShdw blurRad="38100" dist="38100" dir="2700000" algn="tl">
                    <a:srgbClr val="000000">
                      <a:alpha val="43137"/>
                    </a:srgbClr>
                  </a:outerShdw>
                </a:effectLst>
              </a:rPr>
              <a:t>36</a:t>
            </a:r>
            <a:endParaRPr lang="uk-UA"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94618609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
          <p:cNvSpPr txBox="1">
            <a:spLocks noChangeArrowheads="1"/>
          </p:cNvSpPr>
          <p:nvPr/>
        </p:nvSpPr>
        <p:spPr bwMode="auto">
          <a:xfrm>
            <a:off x="323528" y="692696"/>
            <a:ext cx="7344816" cy="3827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fontAlgn="base">
              <a:spcBef>
                <a:spcPts val="1000"/>
              </a:spcBef>
              <a:spcAft>
                <a:spcPct val="0"/>
              </a:spcAft>
              <a:buClr>
                <a:srgbClr val="F7F5F7"/>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F7F5F7"/>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F7F5F7"/>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F7F5F7"/>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F7F5F7"/>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algn="ctr" eaLnBrk="1" hangingPunct="1">
              <a:buFont typeface="Wingdings" panose="05000000000000000000" pitchFamily="2" charset="2"/>
              <a:buNone/>
              <a:defRPr/>
            </a:pPr>
            <a:r>
              <a:rPr lang="uk-UA" sz="4000" b="1" dirty="0" smtClean="0">
                <a:solidFill>
                  <a:srgbClr val="C00000"/>
                </a:solidFill>
                <a:effectLst>
                  <a:outerShdw blurRad="38100" dist="38100" dir="2700000" algn="tl">
                    <a:srgbClr val="000000">
                      <a:alpha val="43137"/>
                    </a:srgbClr>
                  </a:outerShdw>
                </a:effectLst>
              </a:rPr>
              <a:t>Література для самопідготовки:</a:t>
            </a:r>
            <a:endParaRPr lang="en-US" sz="4000" b="1" dirty="0" smtClean="0">
              <a:solidFill>
                <a:srgbClr val="C00000"/>
              </a:solidFill>
              <a:effectLst>
                <a:outerShdw blurRad="38100" dist="38100" dir="2700000" algn="tl">
                  <a:srgbClr val="000000">
                    <a:alpha val="43137"/>
                  </a:srgbClr>
                </a:outerShdw>
              </a:effectLst>
            </a:endParaRPr>
          </a:p>
          <a:p>
            <a:pPr algn="ctr" eaLnBrk="1" hangingPunct="1">
              <a:buFont typeface="Wingdings" panose="05000000000000000000" pitchFamily="2" charset="2"/>
              <a:buNone/>
              <a:defRPr/>
            </a:pPr>
            <a:endParaRPr lang="uk-UA" b="1" dirty="0" smtClean="0"/>
          </a:p>
          <a:p>
            <a:pPr eaLnBrk="1" hangingPunct="1">
              <a:defRPr/>
            </a:pPr>
            <a:r>
              <a:rPr lang="uk-UA" sz="2800" b="1" dirty="0" smtClean="0"/>
              <a:t>Мусієнко М.М. Фізіологія рослин. – К.: Фітосоціоцентр, 2001. – 392 с.</a:t>
            </a:r>
          </a:p>
          <a:p>
            <a:pPr eaLnBrk="1" hangingPunct="1">
              <a:defRPr/>
            </a:pPr>
            <a:r>
              <a:rPr lang="uk-UA" sz="2800" b="1" dirty="0" smtClean="0"/>
              <a:t>Мусієнко М.М. Фізіологія рослин. – К.: Вища школа, 1995. – 503 с.</a:t>
            </a:r>
            <a:endParaRPr lang="ru-RU" sz="2800" b="1" dirty="0" smtClean="0"/>
          </a:p>
        </p:txBody>
      </p:sp>
      <p:sp>
        <p:nvSpPr>
          <p:cNvPr id="5" name="Номер слайда 4"/>
          <p:cNvSpPr>
            <a:spLocks noGrp="1"/>
          </p:cNvSpPr>
          <p:nvPr>
            <p:ph type="sldNum" sz="quarter" idx="12"/>
          </p:nvPr>
        </p:nvSpPr>
        <p:spPr>
          <a:xfrm>
            <a:off x="7835705" y="42203"/>
            <a:ext cx="677313" cy="586430"/>
          </a:xfrm>
        </p:spPr>
        <p:txBody>
          <a:bodyPr/>
          <a:lstStyle/>
          <a:p>
            <a:pPr>
              <a:defRPr/>
            </a:pPr>
            <a:r>
              <a:rPr lang="uk-UA" dirty="0" smtClean="0">
                <a:solidFill>
                  <a:srgbClr val="FFFF00"/>
                </a:solidFill>
                <a:effectLst>
                  <a:outerShdw blurRad="38100" dist="38100" dir="2700000" algn="tl">
                    <a:srgbClr val="000000">
                      <a:alpha val="43137"/>
                    </a:srgbClr>
                  </a:outerShdw>
                </a:effectLst>
              </a:rPr>
              <a:t>37</a:t>
            </a:r>
            <a:endParaRPr lang="uk-UA"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057554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23528" y="116632"/>
            <a:ext cx="7416824" cy="1411591"/>
          </a:xfrm>
        </p:spPr>
        <p:txBody>
          <a:bodyPr/>
          <a:lstStyle/>
          <a:p>
            <a:r>
              <a:rPr lang="uk-UA" sz="2000" b="1" i="1" dirty="0">
                <a:solidFill>
                  <a:srgbClr val="C00000"/>
                </a:solidFill>
                <a:effectLst>
                  <a:outerShdw blurRad="38100" dist="38100" dir="2700000" algn="tl">
                    <a:srgbClr val="000000">
                      <a:alpha val="43137"/>
                    </a:srgbClr>
                  </a:outerShdw>
                </a:effectLst>
              </a:rPr>
              <a:t>Ріст</a:t>
            </a:r>
            <a:r>
              <a:rPr lang="uk-UA" sz="2000" b="1" i="1" dirty="0"/>
              <a:t> </a:t>
            </a:r>
            <a:r>
              <a:rPr lang="uk-UA" sz="2000" b="1" dirty="0"/>
              <a:t>– це незворотне збільшення розмірів і маси рослин (або органів їх) з будь-якими параметрами, що зумовлене новоутворенням органів, клітин або окремих їх елементів за рахунок </a:t>
            </a:r>
            <a:r>
              <a:rPr lang="uk-UA" sz="2000" b="1" dirty="0" err="1"/>
              <a:t>біосинтетичних</a:t>
            </a:r>
            <a:r>
              <a:rPr lang="uk-UA" sz="2000" b="1" dirty="0"/>
              <a:t> процесів</a:t>
            </a:r>
            <a:r>
              <a:rPr lang="uk-UA" sz="2000" dirty="0"/>
              <a:t>.</a:t>
            </a:r>
            <a:endParaRPr lang="ru-RU" sz="2000" dirty="0"/>
          </a:p>
        </p:txBody>
      </p:sp>
      <p:sp>
        <p:nvSpPr>
          <p:cNvPr id="3" name="Текст 2"/>
          <p:cNvSpPr>
            <a:spLocks noGrp="1"/>
          </p:cNvSpPr>
          <p:nvPr>
            <p:ph type="body" idx="1"/>
          </p:nvPr>
        </p:nvSpPr>
        <p:spPr>
          <a:xfrm>
            <a:off x="1907703" y="1628122"/>
            <a:ext cx="7207721" cy="4681198"/>
          </a:xfrm>
        </p:spPr>
        <p:txBody>
          <a:bodyPr/>
          <a:lstStyle/>
          <a:p>
            <a:r>
              <a:rPr lang="uk-UA" dirty="0" smtClean="0">
                <a:solidFill>
                  <a:srgbClr val="002060"/>
                </a:solidFill>
              </a:rPr>
              <a:t>Типові критерії росту</a:t>
            </a:r>
          </a:p>
          <a:p>
            <a:pPr marL="342900" indent="-342900">
              <a:buFont typeface="Courier New" panose="02070309020205020404" pitchFamily="49" charset="0"/>
              <a:buChar char="o"/>
            </a:pPr>
            <a:r>
              <a:rPr lang="uk-UA" sz="2200" cap="none" dirty="0" smtClean="0">
                <a:solidFill>
                  <a:srgbClr val="702D00"/>
                </a:solidFill>
                <a:latin typeface="+mn-lt"/>
              </a:rPr>
              <a:t>Зростання загальної біомаси об</a:t>
            </a:r>
            <a:r>
              <a:rPr lang="en-US" sz="2200" cap="none" dirty="0" smtClean="0">
                <a:solidFill>
                  <a:srgbClr val="702D00"/>
                </a:solidFill>
                <a:latin typeface="+mn-lt"/>
              </a:rPr>
              <a:t>’</a:t>
            </a:r>
            <a:r>
              <a:rPr lang="uk-UA" sz="2200" cap="none" dirty="0" err="1" smtClean="0">
                <a:solidFill>
                  <a:srgbClr val="702D00"/>
                </a:solidFill>
                <a:latin typeface="+mn-lt"/>
              </a:rPr>
              <a:t>єкту</a:t>
            </a:r>
            <a:r>
              <a:rPr lang="uk-UA" sz="2200" cap="none" dirty="0" smtClean="0">
                <a:solidFill>
                  <a:srgbClr val="702D00"/>
                </a:solidFill>
                <a:latin typeface="+mn-lt"/>
              </a:rPr>
              <a:t>.</a:t>
            </a:r>
            <a:r>
              <a:rPr lang="uk-UA" sz="2200" cap="none" dirty="0" smtClean="0">
                <a:solidFill>
                  <a:srgbClr val="214B37"/>
                </a:solidFill>
                <a:latin typeface="+mn-lt"/>
              </a:rPr>
              <a:t> </a:t>
            </a:r>
            <a:r>
              <a:rPr lang="uk-UA" cap="none" dirty="0">
                <a:solidFill>
                  <a:schemeClr val="tx1"/>
                </a:solidFill>
              </a:rPr>
              <a:t>Під час росту синтезуються нові речовини, поглинаються елементи мінерального живлення, </a:t>
            </a:r>
            <a:r>
              <a:rPr lang="uk-UA" cap="none" dirty="0" smtClean="0">
                <a:solidFill>
                  <a:schemeClr val="tx1"/>
                </a:solidFill>
              </a:rPr>
              <a:t>тобто збільшується вага рослини</a:t>
            </a:r>
          </a:p>
          <a:p>
            <a:pPr marL="342900" indent="-342900">
              <a:buFont typeface="Courier New" panose="02070309020205020404" pitchFamily="49" charset="0"/>
              <a:buChar char="o"/>
            </a:pPr>
            <a:r>
              <a:rPr lang="uk-UA" sz="2200" cap="none" dirty="0" smtClean="0">
                <a:solidFill>
                  <a:srgbClr val="702D00"/>
                </a:solidFill>
              </a:rPr>
              <a:t>Збільшення кількості клітин</a:t>
            </a:r>
            <a:r>
              <a:rPr lang="uk-UA" cap="none" dirty="0" smtClean="0">
                <a:solidFill>
                  <a:srgbClr val="702D00"/>
                </a:solidFill>
              </a:rPr>
              <a:t>. </a:t>
            </a:r>
            <a:r>
              <a:rPr lang="uk-UA" cap="none" dirty="0">
                <a:solidFill>
                  <a:schemeClr val="tx1"/>
                </a:solidFill>
              </a:rPr>
              <a:t>Якщо число клітин збільшується, можна впевнено говорити, що ріст відбувається, однак постійна кількість клітин в тканині ще не є ознакою відсутності </a:t>
            </a:r>
            <a:r>
              <a:rPr lang="uk-UA" cap="none" dirty="0" smtClean="0">
                <a:solidFill>
                  <a:schemeClr val="tx1"/>
                </a:solidFill>
              </a:rPr>
              <a:t>росту</a:t>
            </a:r>
          </a:p>
          <a:p>
            <a:pPr marL="342900" indent="-342900">
              <a:buFont typeface="Courier New" panose="02070309020205020404" pitchFamily="49" charset="0"/>
              <a:buChar char="o"/>
            </a:pPr>
            <a:r>
              <a:rPr lang="uk-UA" sz="2200" cap="none" dirty="0" smtClean="0">
                <a:solidFill>
                  <a:srgbClr val="642100"/>
                </a:solidFill>
              </a:rPr>
              <a:t>Збільшення </a:t>
            </a:r>
            <a:r>
              <a:rPr lang="uk-UA" sz="2200" cap="none" dirty="0">
                <a:solidFill>
                  <a:srgbClr val="642100"/>
                </a:solidFill>
              </a:rPr>
              <a:t>лінійних розмірів </a:t>
            </a:r>
            <a:r>
              <a:rPr lang="uk-UA" cap="none" dirty="0" smtClean="0">
                <a:solidFill>
                  <a:srgbClr val="642100"/>
                </a:solidFill>
              </a:rPr>
              <a:t>.</a:t>
            </a:r>
            <a:r>
              <a:rPr lang="uk-UA" sz="1800" cap="none" dirty="0" smtClean="0"/>
              <a:t> </a:t>
            </a:r>
            <a:r>
              <a:rPr lang="uk-UA" cap="none" dirty="0" smtClean="0">
                <a:solidFill>
                  <a:schemeClr val="tx1"/>
                </a:solidFill>
              </a:rPr>
              <a:t>Коли рослина росте, збільшуються параметри </a:t>
            </a:r>
            <a:r>
              <a:rPr lang="uk-UA" cap="none" dirty="0">
                <a:solidFill>
                  <a:schemeClr val="tx1"/>
                </a:solidFill>
              </a:rPr>
              <a:t>висоти рослини, довжини кореня, ширини листка тощо</a:t>
            </a:r>
            <a:r>
              <a:rPr lang="uk-UA" cap="none" dirty="0" smtClean="0">
                <a:solidFill>
                  <a:schemeClr val="tx1"/>
                </a:solidFill>
              </a:rPr>
              <a:t>. Саме цей критерій є найбільш наочним, його можна помітити візуально</a:t>
            </a:r>
            <a:endParaRPr lang="ru-RU" cap="none" dirty="0">
              <a:solidFill>
                <a:schemeClr val="tx1"/>
              </a:solidFill>
              <a:latin typeface="+mn-lt"/>
            </a:endParaRP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863608"/>
            <a:ext cx="1619250" cy="4210226"/>
          </a:xfrm>
          <a:prstGeom prst="rect">
            <a:avLst/>
          </a:prstGeom>
        </p:spPr>
      </p:pic>
      <p:sp>
        <p:nvSpPr>
          <p:cNvPr id="5" name="Номер слайда 4"/>
          <p:cNvSpPr>
            <a:spLocks noGrp="1"/>
          </p:cNvSpPr>
          <p:nvPr>
            <p:ph type="sldNum" sz="quarter" idx="12"/>
          </p:nvPr>
        </p:nvSpPr>
        <p:spPr>
          <a:xfrm>
            <a:off x="7956376" y="0"/>
            <a:ext cx="628650" cy="611186"/>
          </a:xfrm>
        </p:spPr>
        <p:txBody>
          <a:bodyPr/>
          <a:lstStyle/>
          <a:p>
            <a:pPr>
              <a:defRPr/>
            </a:pPr>
            <a:r>
              <a:rPr lang="uk-UA" dirty="0" smtClean="0">
                <a:solidFill>
                  <a:srgbClr val="FFFF00"/>
                </a:solidFill>
                <a:effectLst>
                  <a:outerShdw blurRad="38100" dist="38100" dir="2700000" algn="tl">
                    <a:srgbClr val="000000">
                      <a:alpha val="43137"/>
                    </a:srgbClr>
                  </a:outerShdw>
                </a:effectLst>
              </a:rPr>
              <a:t>4</a:t>
            </a:r>
            <a:endParaRPr lang="uk-UA"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00323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4"/>
          <p:cNvSpPr>
            <a:spLocks noGrp="1"/>
          </p:cNvSpPr>
          <p:nvPr>
            <p:ph type="sldNum" sz="quarter" idx="12"/>
          </p:nvPr>
        </p:nvSpPr>
        <p:spPr>
          <a:xfrm>
            <a:off x="8028384" y="6539"/>
            <a:ext cx="628650" cy="611186"/>
          </a:xfrm>
        </p:spPr>
        <p:txBody>
          <a:bodyPr/>
          <a:lstStyle/>
          <a:p>
            <a:pPr>
              <a:defRPr/>
            </a:pPr>
            <a:r>
              <a:rPr lang="uk-UA" dirty="0" smtClean="0">
                <a:solidFill>
                  <a:srgbClr val="FFFF00"/>
                </a:solidFill>
                <a:effectLst>
                  <a:outerShdw blurRad="38100" dist="38100" dir="2700000" algn="tl">
                    <a:srgbClr val="000000">
                      <a:alpha val="43137"/>
                    </a:srgbClr>
                  </a:outerShdw>
                </a:effectLst>
              </a:rPr>
              <a:t>5</a:t>
            </a:r>
            <a:endParaRPr lang="uk-UA" dirty="0">
              <a:solidFill>
                <a:srgbClr val="FFFF00"/>
              </a:solidFill>
              <a:effectLst>
                <a:outerShdw blurRad="38100" dist="38100" dir="2700000" algn="tl">
                  <a:srgbClr val="000000">
                    <a:alpha val="43137"/>
                  </a:srgbClr>
                </a:outerShdw>
              </a:effectLst>
            </a:endParaRPr>
          </a:p>
        </p:txBody>
      </p:sp>
      <p:sp>
        <p:nvSpPr>
          <p:cNvPr id="3" name="TextBox 2"/>
          <p:cNvSpPr txBox="1"/>
          <p:nvPr/>
        </p:nvSpPr>
        <p:spPr>
          <a:xfrm>
            <a:off x="395536" y="296144"/>
            <a:ext cx="7272808" cy="1200329"/>
          </a:xfrm>
          <a:prstGeom prst="rect">
            <a:avLst/>
          </a:prstGeom>
          <a:noFill/>
        </p:spPr>
        <p:txBody>
          <a:bodyPr wrap="square" rtlCol="0">
            <a:spAutoFit/>
          </a:bodyPr>
          <a:lstStyle/>
          <a:p>
            <a:pPr algn="ctr"/>
            <a:r>
              <a:rPr lang="uk-UA" sz="2400" dirty="0">
                <a:solidFill>
                  <a:schemeClr val="accent1">
                    <a:lumMod val="50000"/>
                  </a:schemeClr>
                </a:solidFill>
              </a:rPr>
              <a:t>Ріст може бути </a:t>
            </a:r>
            <a:r>
              <a:rPr lang="uk-UA" sz="2400" b="1" i="1" dirty="0">
                <a:solidFill>
                  <a:srgbClr val="C00000"/>
                </a:solidFill>
                <a:effectLst>
                  <a:outerShdw blurRad="38100" dist="38100" dir="2700000" algn="tl">
                    <a:srgbClr val="000000">
                      <a:alpha val="43137"/>
                    </a:srgbClr>
                  </a:outerShdw>
                </a:effectLst>
              </a:rPr>
              <a:t>позитивним</a:t>
            </a:r>
            <a:r>
              <a:rPr lang="uk-UA" sz="2400" dirty="0">
                <a:solidFill>
                  <a:schemeClr val="accent1">
                    <a:lumMod val="50000"/>
                  </a:schemeClr>
                </a:solidFill>
              </a:rPr>
              <a:t>, коли анаболізм переважає над катаболізмом, і </a:t>
            </a:r>
            <a:r>
              <a:rPr lang="uk-UA" sz="2400" b="1" i="1" dirty="0">
                <a:solidFill>
                  <a:srgbClr val="C00000"/>
                </a:solidFill>
                <a:effectLst>
                  <a:outerShdw blurRad="38100" dist="38100" dir="2700000" algn="tl">
                    <a:srgbClr val="000000">
                      <a:alpha val="43137"/>
                    </a:srgbClr>
                  </a:outerShdw>
                </a:effectLst>
              </a:rPr>
              <a:t>від</a:t>
            </a:r>
            <a:r>
              <a:rPr lang="ru-RU" sz="2400" b="1" i="1" dirty="0">
                <a:solidFill>
                  <a:srgbClr val="C00000"/>
                </a:solidFill>
                <a:effectLst>
                  <a:outerShdw blurRad="38100" dist="38100" dir="2700000" algn="tl">
                    <a:srgbClr val="000000">
                      <a:alpha val="43137"/>
                    </a:srgbClr>
                  </a:outerShdw>
                </a:effectLst>
              </a:rPr>
              <a:t>’</a:t>
            </a:r>
            <a:r>
              <a:rPr lang="uk-UA" sz="2400" b="1" i="1" dirty="0">
                <a:solidFill>
                  <a:srgbClr val="C00000"/>
                </a:solidFill>
                <a:effectLst>
                  <a:outerShdw blurRad="38100" dist="38100" dir="2700000" algn="tl">
                    <a:srgbClr val="000000">
                      <a:alpha val="43137"/>
                    </a:srgbClr>
                  </a:outerShdw>
                </a:effectLst>
              </a:rPr>
              <a:t>ємним</a:t>
            </a:r>
            <a:r>
              <a:rPr lang="uk-UA" sz="2400" dirty="0">
                <a:solidFill>
                  <a:schemeClr val="accent1">
                    <a:lumMod val="50000"/>
                  </a:schemeClr>
                </a:solidFill>
              </a:rPr>
              <a:t>, коли катаболізм переважає над </a:t>
            </a:r>
            <a:r>
              <a:rPr lang="uk-UA" sz="2400" dirty="0" smtClean="0">
                <a:solidFill>
                  <a:schemeClr val="accent1">
                    <a:lumMod val="50000"/>
                  </a:schemeClr>
                </a:solidFill>
              </a:rPr>
              <a:t>анаболізмом.</a:t>
            </a:r>
          </a:p>
        </p:txBody>
      </p:sp>
      <p:sp>
        <p:nvSpPr>
          <p:cNvPr id="4" name="TextBox 3"/>
          <p:cNvSpPr txBox="1"/>
          <p:nvPr/>
        </p:nvSpPr>
        <p:spPr>
          <a:xfrm>
            <a:off x="174306" y="1700808"/>
            <a:ext cx="8640960" cy="2677656"/>
          </a:xfrm>
          <a:prstGeom prst="rect">
            <a:avLst/>
          </a:prstGeom>
          <a:noFill/>
        </p:spPr>
        <p:txBody>
          <a:bodyPr wrap="square" rtlCol="0">
            <a:spAutoFit/>
          </a:bodyPr>
          <a:lstStyle/>
          <a:p>
            <a:pPr algn="ctr"/>
            <a:r>
              <a:rPr lang="uk-UA" sz="2400" dirty="0" smtClean="0">
                <a:solidFill>
                  <a:schemeClr val="accent1">
                    <a:lumMod val="50000"/>
                  </a:schemeClr>
                </a:solidFill>
              </a:rPr>
              <a:t>Так</a:t>
            </a:r>
            <a:r>
              <a:rPr lang="uk-UA" sz="2400" dirty="0">
                <a:solidFill>
                  <a:schemeClr val="accent1">
                    <a:lumMod val="50000"/>
                  </a:schemeClr>
                </a:solidFill>
              </a:rPr>
              <a:t>, в процесі проростання насіння в процесі формування проростка збільшується кількість клітин, їхні розміри, складність структури, але суха маса зменшується, тому проростання – період </a:t>
            </a:r>
            <a:r>
              <a:rPr lang="uk-UA" sz="2400" b="1" i="1" dirty="0">
                <a:solidFill>
                  <a:srgbClr val="C00000"/>
                </a:solidFill>
              </a:rPr>
              <a:t>від’ємного</a:t>
            </a:r>
            <a:r>
              <a:rPr lang="uk-UA" sz="2400" dirty="0">
                <a:solidFill>
                  <a:schemeClr val="accent1">
                    <a:lumMod val="50000"/>
                  </a:schemeClr>
                </a:solidFill>
              </a:rPr>
              <a:t> </a:t>
            </a:r>
            <a:r>
              <a:rPr lang="uk-UA" sz="2400" dirty="0" smtClean="0">
                <a:solidFill>
                  <a:schemeClr val="accent1">
                    <a:lumMod val="50000"/>
                  </a:schemeClr>
                </a:solidFill>
              </a:rPr>
              <a:t>росту.</a:t>
            </a:r>
          </a:p>
          <a:p>
            <a:pPr algn="ctr"/>
            <a:endParaRPr lang="uk-UA" sz="2400" dirty="0" smtClean="0">
              <a:solidFill>
                <a:schemeClr val="accent1">
                  <a:lumMod val="50000"/>
                </a:schemeClr>
              </a:solidFill>
            </a:endParaRPr>
          </a:p>
          <a:p>
            <a:pPr algn="ctr"/>
            <a:r>
              <a:rPr lang="uk-UA" sz="2400" dirty="0" smtClean="0">
                <a:solidFill>
                  <a:schemeClr val="accent1">
                    <a:lumMod val="50000"/>
                  </a:schemeClr>
                </a:solidFill>
              </a:rPr>
              <a:t>Прикладом </a:t>
            </a:r>
            <a:r>
              <a:rPr lang="uk-UA" sz="2400" b="1" i="1" dirty="0" smtClean="0">
                <a:solidFill>
                  <a:srgbClr val="C00000"/>
                </a:solidFill>
                <a:effectLst>
                  <a:outerShdw blurRad="38100" dist="38100" dir="2700000" algn="tl">
                    <a:srgbClr val="000000">
                      <a:alpha val="43137"/>
                    </a:srgbClr>
                  </a:outerShdw>
                </a:effectLst>
              </a:rPr>
              <a:t>позитивного</a:t>
            </a:r>
            <a:r>
              <a:rPr lang="uk-UA" sz="2400" dirty="0" smtClean="0">
                <a:solidFill>
                  <a:schemeClr val="accent1">
                    <a:lumMod val="50000"/>
                  </a:schemeClr>
                </a:solidFill>
              </a:rPr>
              <a:t> росту </a:t>
            </a:r>
            <a:r>
              <a:rPr lang="uk-UA" sz="2400" dirty="0">
                <a:solidFill>
                  <a:schemeClr val="accent1">
                    <a:lumMod val="50000"/>
                  </a:schemeClr>
                </a:solidFill>
              </a:rPr>
              <a:t>може бути поява на пагонах нових </a:t>
            </a:r>
            <a:r>
              <a:rPr lang="uk-UA" sz="2400" dirty="0" smtClean="0">
                <a:solidFill>
                  <a:schemeClr val="accent1">
                    <a:lumMod val="50000"/>
                  </a:schemeClr>
                </a:solidFill>
              </a:rPr>
              <a:t>листків.</a:t>
            </a:r>
            <a:endParaRPr lang="ru-RU" sz="2400" dirty="0">
              <a:solidFill>
                <a:schemeClr val="accent1">
                  <a:lumMod val="50000"/>
                </a:schemeClr>
              </a:solidFill>
            </a:endParaRPr>
          </a:p>
        </p:txBody>
      </p:sp>
      <p:sp>
        <p:nvSpPr>
          <p:cNvPr id="5" name="TextBox 4"/>
          <p:cNvSpPr txBox="1"/>
          <p:nvPr/>
        </p:nvSpPr>
        <p:spPr>
          <a:xfrm>
            <a:off x="174306" y="4498590"/>
            <a:ext cx="8790182" cy="1938992"/>
          </a:xfrm>
          <a:prstGeom prst="rect">
            <a:avLst/>
          </a:prstGeom>
          <a:noFill/>
        </p:spPr>
        <p:txBody>
          <a:bodyPr wrap="square" rtlCol="0">
            <a:spAutoFit/>
          </a:bodyPr>
          <a:lstStyle/>
          <a:p>
            <a:pPr algn="ctr"/>
            <a:r>
              <a:rPr lang="uk-UA" sz="2400" dirty="0">
                <a:solidFill>
                  <a:schemeClr val="accent1">
                    <a:lumMod val="50000"/>
                  </a:schemeClr>
                </a:solidFill>
              </a:rPr>
              <a:t>Найпростіший спосіб росту – </a:t>
            </a:r>
            <a:r>
              <a:rPr lang="uk-UA" sz="2400" b="1" i="1" dirty="0">
                <a:solidFill>
                  <a:srgbClr val="7030A0"/>
                </a:solidFill>
                <a:effectLst>
                  <a:outerShdw blurRad="38100" dist="38100" dir="2700000" algn="tl">
                    <a:srgbClr val="000000">
                      <a:alpha val="43137"/>
                    </a:srgbClr>
                  </a:outerShdw>
                </a:effectLst>
              </a:rPr>
              <a:t>розтяжіння</a:t>
            </a:r>
            <a:r>
              <a:rPr lang="uk-UA" sz="2400" dirty="0">
                <a:solidFill>
                  <a:schemeClr val="accent1">
                    <a:lumMod val="50000"/>
                  </a:schemeClr>
                </a:solidFill>
              </a:rPr>
              <a:t>, коли відбувається сильна </a:t>
            </a:r>
            <a:r>
              <a:rPr lang="uk-UA" sz="2400" dirty="0" err="1">
                <a:solidFill>
                  <a:schemeClr val="accent1">
                    <a:lumMod val="50000"/>
                  </a:schemeClr>
                </a:solidFill>
              </a:rPr>
              <a:t>вакуолізація</a:t>
            </a:r>
            <a:r>
              <a:rPr lang="uk-UA" sz="2400" dirty="0">
                <a:solidFill>
                  <a:schemeClr val="accent1">
                    <a:lumMod val="50000"/>
                  </a:schemeClr>
                </a:solidFill>
              </a:rPr>
              <a:t> клітин. Основними будівельними матеріалами є вода та вуглеводи, в інших випадках до клітин і тканин необхідне надходження мінеральних речовин, зокрема, нітрогену та фосфору.</a:t>
            </a:r>
            <a:endParaRPr lang="uk-UA" sz="2400" dirty="0" smtClean="0">
              <a:solidFill>
                <a:schemeClr val="accent1">
                  <a:lumMod val="50000"/>
                </a:schemeClr>
              </a:solidFill>
            </a:endParaRPr>
          </a:p>
        </p:txBody>
      </p:sp>
    </p:spTree>
    <p:extLst>
      <p:ext uri="{BB962C8B-B14F-4D97-AF65-F5344CB8AC3E}">
        <p14:creationId xmlns:p14="http://schemas.microsoft.com/office/powerpoint/2010/main" val="4154290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296144"/>
            <a:ext cx="5472608" cy="6370975"/>
          </a:xfrm>
          <a:prstGeom prst="rect">
            <a:avLst/>
          </a:prstGeom>
          <a:noFill/>
        </p:spPr>
        <p:txBody>
          <a:bodyPr wrap="square" rtlCol="0">
            <a:spAutoFit/>
          </a:bodyPr>
          <a:lstStyle/>
          <a:p>
            <a:r>
              <a:rPr lang="uk-UA" sz="2400" dirty="0"/>
              <a:t>Протягом свого життя рослина </a:t>
            </a:r>
            <a:r>
              <a:rPr lang="uk-UA" sz="2400" dirty="0" smtClean="0"/>
              <a:t>проходить </a:t>
            </a:r>
            <a:r>
              <a:rPr lang="uk-UA" sz="2400" dirty="0"/>
              <a:t>цілу низку </a:t>
            </a:r>
            <a:r>
              <a:rPr lang="uk-UA" sz="2400" dirty="0" smtClean="0"/>
              <a:t>перетворень</a:t>
            </a:r>
            <a:r>
              <a:rPr lang="uk-UA" sz="2400" dirty="0"/>
              <a:t>. Розвиток зрілої рослини з однієї насінини – </a:t>
            </a:r>
            <a:r>
              <a:rPr lang="uk-UA" sz="2400" dirty="0" smtClean="0"/>
              <a:t>складний процес, що включає </a:t>
            </a:r>
            <a:r>
              <a:rPr lang="uk-UA" sz="2400" dirty="0"/>
              <a:t>в себе поділ клітин, ріст їх шляхом розтягування, диференціацію клітин та окремих </a:t>
            </a:r>
            <a:r>
              <a:rPr lang="uk-UA" sz="2400" dirty="0" smtClean="0"/>
              <a:t>органів та цілий </a:t>
            </a:r>
            <a:r>
              <a:rPr lang="uk-UA" sz="2400" dirty="0"/>
              <a:t>ряд складних хімічних перетворень. </a:t>
            </a:r>
            <a:r>
              <a:rPr lang="uk-UA" sz="2400" dirty="0" smtClean="0"/>
              <a:t>Кінцева </a:t>
            </a:r>
            <a:r>
              <a:rPr lang="uk-UA" sz="2400" dirty="0"/>
              <a:t>форма рослини, її </a:t>
            </a:r>
            <a:r>
              <a:rPr lang="uk-UA" sz="2400" b="1" i="1" dirty="0">
                <a:solidFill>
                  <a:srgbClr val="7030A0"/>
                </a:solidFill>
              </a:rPr>
              <a:t>габітус</a:t>
            </a:r>
            <a:r>
              <a:rPr lang="uk-UA" sz="2400" dirty="0"/>
              <a:t> – це результат сукупної дії </a:t>
            </a:r>
            <a:r>
              <a:rPr lang="uk-UA" sz="2400" b="1" dirty="0"/>
              <a:t>генотипу</a:t>
            </a:r>
            <a:r>
              <a:rPr lang="uk-UA" sz="2400" dirty="0"/>
              <a:t> (генетичних факторів), який програмує межу мінливості рослинного організму (</a:t>
            </a:r>
            <a:r>
              <a:rPr lang="uk-UA" sz="2400" b="1" i="1" dirty="0">
                <a:solidFill>
                  <a:srgbClr val="7030A0"/>
                </a:solidFill>
              </a:rPr>
              <a:t>норму реакції</a:t>
            </a:r>
            <a:r>
              <a:rPr lang="uk-UA" sz="2400" dirty="0"/>
              <a:t>) , та </a:t>
            </a:r>
            <a:r>
              <a:rPr lang="uk-UA" sz="2400" b="1" dirty="0"/>
              <a:t>умов навколишнього середовища</a:t>
            </a:r>
            <a:r>
              <a:rPr lang="uk-UA" sz="2400" dirty="0"/>
              <a:t>, яке визначає конкретний прояв фенотипу.</a:t>
            </a:r>
            <a:endParaRPr lang="ru-RU" sz="2400" dirty="0"/>
          </a:p>
          <a:p>
            <a:r>
              <a:rPr lang="uk-UA" sz="2400" dirty="0" smtClean="0"/>
              <a:t>Габітус </a:t>
            </a:r>
            <a:r>
              <a:rPr lang="uk-UA" sz="2400" dirty="0"/>
              <a:t>рослини  формується не одразу, а в процесі </a:t>
            </a:r>
            <a:r>
              <a:rPr lang="uk-UA" sz="2400" b="1" i="1" dirty="0">
                <a:solidFill>
                  <a:srgbClr val="C00000"/>
                </a:solidFill>
                <a:effectLst>
                  <a:outerShdw blurRad="38100" dist="38100" dir="2700000" algn="tl">
                    <a:srgbClr val="000000">
                      <a:alpha val="43137"/>
                    </a:srgbClr>
                  </a:outerShdw>
                </a:effectLst>
              </a:rPr>
              <a:t>розвитку.</a:t>
            </a:r>
            <a:endParaRPr lang="ru-RU" sz="2400" b="1" i="1" dirty="0">
              <a:solidFill>
                <a:srgbClr val="C00000"/>
              </a:solidFill>
              <a:effectLst>
                <a:outerShdw blurRad="38100" dist="38100" dir="2700000" algn="tl">
                  <a:srgbClr val="000000">
                    <a:alpha val="43137"/>
                  </a:srgbClr>
                </a:outerShdw>
              </a:effectLst>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84168" y="1196752"/>
            <a:ext cx="2709044" cy="4152900"/>
          </a:xfrm>
          <a:prstGeom prst="rect">
            <a:avLst/>
          </a:prstGeom>
        </p:spPr>
      </p:pic>
      <p:sp>
        <p:nvSpPr>
          <p:cNvPr id="4" name="TextBox 3"/>
          <p:cNvSpPr txBox="1"/>
          <p:nvPr/>
        </p:nvSpPr>
        <p:spPr>
          <a:xfrm>
            <a:off x="5998530" y="5733256"/>
            <a:ext cx="3168352" cy="276999"/>
          </a:xfrm>
          <a:prstGeom prst="rect">
            <a:avLst/>
          </a:prstGeom>
          <a:noFill/>
        </p:spPr>
        <p:txBody>
          <a:bodyPr wrap="square" rtlCol="0">
            <a:spAutoFit/>
          </a:bodyPr>
          <a:lstStyle/>
          <a:p>
            <a:r>
              <a:rPr lang="ru-RU" sz="1200" i="1" dirty="0" smtClean="0"/>
              <a:t>Источник фото:  </a:t>
            </a:r>
            <a:r>
              <a:rPr lang="en-US" sz="1200" dirty="0" smtClean="0">
                <a:hlinkClick r:id="rId3"/>
              </a:rPr>
              <a:t>https://www.greeninfo.ru/</a:t>
            </a:r>
            <a:endParaRPr lang="ru-RU" sz="1200" i="1" dirty="0"/>
          </a:p>
        </p:txBody>
      </p:sp>
      <p:sp>
        <p:nvSpPr>
          <p:cNvPr id="5" name="Номер слайда 4"/>
          <p:cNvSpPr>
            <a:spLocks noGrp="1"/>
          </p:cNvSpPr>
          <p:nvPr>
            <p:ph type="sldNum" sz="quarter" idx="12"/>
          </p:nvPr>
        </p:nvSpPr>
        <p:spPr>
          <a:xfrm>
            <a:off x="8028384" y="-28295"/>
            <a:ext cx="628650" cy="611186"/>
          </a:xfrm>
        </p:spPr>
        <p:txBody>
          <a:bodyPr/>
          <a:lstStyle/>
          <a:p>
            <a:pPr>
              <a:defRPr/>
            </a:pPr>
            <a:r>
              <a:rPr lang="uk-UA" dirty="0" smtClean="0">
                <a:solidFill>
                  <a:srgbClr val="FFFF00"/>
                </a:solidFill>
                <a:effectLst>
                  <a:outerShdw blurRad="38100" dist="38100" dir="2700000" algn="tl">
                    <a:srgbClr val="000000">
                      <a:alpha val="43137"/>
                    </a:srgbClr>
                  </a:outerShdw>
                </a:effectLst>
              </a:rPr>
              <a:t>6</a:t>
            </a:r>
            <a:endParaRPr lang="uk-UA"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7122183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1"/>
          <p:cNvSpPr txBox="1">
            <a:spLocks/>
          </p:cNvSpPr>
          <p:nvPr/>
        </p:nvSpPr>
        <p:spPr>
          <a:xfrm>
            <a:off x="323528" y="116632"/>
            <a:ext cx="7416824" cy="1411591"/>
          </a:xfrm>
          <a:prstGeom prst="rect">
            <a:avLst/>
          </a:prstGeom>
        </p:spPr>
        <p:txBody>
          <a:bodyPr/>
          <a:lstStyle>
            <a:lvl1pPr algn="l" defTabSz="457200" rtl="0" fontAlgn="base">
              <a:spcBef>
                <a:spcPct val="0"/>
              </a:spcBef>
              <a:spcAft>
                <a:spcPct val="0"/>
              </a:spcAft>
              <a:defRPr sz="4200" kern="1200">
                <a:solidFill>
                  <a:schemeClr val="tx2"/>
                </a:solidFill>
                <a:latin typeface="+mj-lt"/>
                <a:ea typeface="+mj-ea"/>
                <a:cs typeface="+mj-cs"/>
              </a:defRPr>
            </a:lvl1pPr>
            <a:lvl2pPr algn="l" defTabSz="457200" rtl="0" fontAlgn="base">
              <a:spcBef>
                <a:spcPct val="0"/>
              </a:spcBef>
              <a:spcAft>
                <a:spcPct val="0"/>
              </a:spcAft>
              <a:defRPr sz="4200">
                <a:solidFill>
                  <a:schemeClr val="tx2"/>
                </a:solidFill>
                <a:latin typeface="Arial" panose="020B0604020202020204" pitchFamily="34" charset="0"/>
              </a:defRPr>
            </a:lvl2pPr>
            <a:lvl3pPr algn="l" defTabSz="457200" rtl="0" fontAlgn="base">
              <a:spcBef>
                <a:spcPct val="0"/>
              </a:spcBef>
              <a:spcAft>
                <a:spcPct val="0"/>
              </a:spcAft>
              <a:defRPr sz="4200">
                <a:solidFill>
                  <a:schemeClr val="tx2"/>
                </a:solidFill>
                <a:latin typeface="Arial" panose="020B0604020202020204" pitchFamily="34" charset="0"/>
              </a:defRPr>
            </a:lvl3pPr>
            <a:lvl4pPr algn="l" defTabSz="457200" rtl="0" fontAlgn="base">
              <a:spcBef>
                <a:spcPct val="0"/>
              </a:spcBef>
              <a:spcAft>
                <a:spcPct val="0"/>
              </a:spcAft>
              <a:defRPr sz="4200">
                <a:solidFill>
                  <a:schemeClr val="tx2"/>
                </a:solidFill>
                <a:latin typeface="Arial" panose="020B0604020202020204" pitchFamily="34" charset="0"/>
              </a:defRPr>
            </a:lvl4pPr>
            <a:lvl5pPr algn="l" defTabSz="457200" rtl="0" fontAlgn="base">
              <a:spcBef>
                <a:spcPct val="0"/>
              </a:spcBef>
              <a:spcAft>
                <a:spcPct val="0"/>
              </a:spcAft>
              <a:defRPr sz="4200">
                <a:solidFill>
                  <a:schemeClr val="tx2"/>
                </a:solidFill>
                <a:latin typeface="Arial" panose="020B0604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r" eaLnBrk="1" hangingPunct="1"/>
            <a:r>
              <a:rPr lang="uk-UA" sz="2000" b="1" i="1" dirty="0">
                <a:solidFill>
                  <a:srgbClr val="C00000"/>
                </a:solidFill>
                <a:effectLst>
                  <a:outerShdw blurRad="38100" dist="38100" dir="2700000" algn="tl">
                    <a:srgbClr val="000000">
                      <a:alpha val="43137"/>
                    </a:srgbClr>
                  </a:outerShdw>
                </a:effectLst>
              </a:rPr>
              <a:t>Розвиток</a:t>
            </a:r>
            <a:r>
              <a:rPr lang="uk-UA" sz="2000" b="1" dirty="0">
                <a:solidFill>
                  <a:srgbClr val="C00000"/>
                </a:solidFill>
                <a:effectLst>
                  <a:outerShdw blurRad="38100" dist="38100" dir="2700000" algn="tl">
                    <a:srgbClr val="000000">
                      <a:alpha val="43137"/>
                    </a:srgbClr>
                  </a:outerShdw>
                </a:effectLst>
              </a:rPr>
              <a:t> </a:t>
            </a:r>
            <a:r>
              <a:rPr lang="uk-UA" sz="2000" b="1" dirty="0"/>
              <a:t>– це сукупність морфологічних та фізіологічних змін рослини на окремих етапах її життєвого циклу (онтогенезу), які зумовлені генотипом та </a:t>
            </a:r>
            <a:r>
              <a:rPr lang="uk-UA" sz="2000" b="1" dirty="0" smtClean="0"/>
              <a:t>фенотипом</a:t>
            </a:r>
            <a:endParaRPr lang="ru-RU" sz="2000" dirty="0"/>
          </a:p>
        </p:txBody>
      </p:sp>
      <p:sp>
        <p:nvSpPr>
          <p:cNvPr id="6" name="TextBox 5"/>
          <p:cNvSpPr txBox="1"/>
          <p:nvPr/>
        </p:nvSpPr>
        <p:spPr>
          <a:xfrm>
            <a:off x="755576" y="1412776"/>
            <a:ext cx="7272808" cy="1569660"/>
          </a:xfrm>
          <a:prstGeom prst="rect">
            <a:avLst/>
          </a:prstGeom>
          <a:noFill/>
        </p:spPr>
        <p:txBody>
          <a:bodyPr wrap="square" rtlCol="0">
            <a:spAutoFit/>
          </a:bodyPr>
          <a:lstStyle/>
          <a:p>
            <a:r>
              <a:rPr lang="uk-UA" sz="2400" dirty="0" smtClean="0">
                <a:solidFill>
                  <a:schemeClr val="tx2">
                    <a:lumMod val="75000"/>
                  </a:schemeClr>
                </a:solidFill>
              </a:rPr>
              <a:t>Показником розвитку рослин є, наприклад, цвітіння. Поява квіток – це якісно новий стан рослинного організму, який свідчить про те, що в ньому відбулись глибокі біохімічні й фізіологічні зміни</a:t>
            </a:r>
            <a:endParaRPr lang="uk-UA" sz="2400" b="1" dirty="0" smtClean="0">
              <a:solidFill>
                <a:srgbClr val="642100"/>
              </a:solidFill>
            </a:endParaRPr>
          </a:p>
        </p:txBody>
      </p:sp>
      <p:sp>
        <p:nvSpPr>
          <p:cNvPr id="8" name="TextBox 7"/>
          <p:cNvSpPr txBox="1"/>
          <p:nvPr/>
        </p:nvSpPr>
        <p:spPr>
          <a:xfrm>
            <a:off x="962045" y="4264592"/>
            <a:ext cx="2088232" cy="1508105"/>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uk-UA" sz="2000" b="1" dirty="0" smtClean="0">
                <a:solidFill>
                  <a:srgbClr val="FF0000"/>
                </a:solidFill>
                <a:effectLst>
                  <a:outerShdw blurRad="38100" dist="38100" dir="2700000" algn="tl">
                    <a:srgbClr val="000000">
                      <a:alpha val="43137"/>
                    </a:srgbClr>
                  </a:outerShdw>
                </a:effectLst>
              </a:rPr>
              <a:t>Ріст без розвитку</a:t>
            </a:r>
          </a:p>
          <a:p>
            <a:pPr algn="ctr"/>
            <a:r>
              <a:rPr lang="uk-UA" dirty="0"/>
              <a:t>Наростання скелетних осей дерева на початку вегетації</a:t>
            </a:r>
            <a:endParaRPr lang="ru-RU" dirty="0"/>
          </a:p>
        </p:txBody>
      </p:sp>
      <p:sp>
        <p:nvSpPr>
          <p:cNvPr id="9" name="TextBox 8"/>
          <p:cNvSpPr txBox="1"/>
          <p:nvPr/>
        </p:nvSpPr>
        <p:spPr>
          <a:xfrm>
            <a:off x="755576" y="2974147"/>
            <a:ext cx="7272808" cy="830997"/>
          </a:xfrm>
          <a:prstGeom prst="rect">
            <a:avLst/>
          </a:prstGeom>
          <a:noFill/>
        </p:spPr>
        <p:txBody>
          <a:bodyPr wrap="square" rtlCol="0">
            <a:spAutoFit/>
          </a:bodyPr>
          <a:lstStyle/>
          <a:p>
            <a:pPr algn="ctr"/>
            <a:r>
              <a:rPr lang="uk-UA" sz="2400" b="1" dirty="0" smtClean="0">
                <a:solidFill>
                  <a:srgbClr val="642100"/>
                </a:solidFill>
              </a:rPr>
              <a:t>Процеси росту і розвитку – відбуваються в єдності, але не завжди однаково </a:t>
            </a:r>
            <a:r>
              <a:rPr lang="uk-UA" sz="2400" b="1" dirty="0" err="1" smtClean="0">
                <a:solidFill>
                  <a:srgbClr val="642100"/>
                </a:solidFill>
              </a:rPr>
              <a:t>інтенсивно</a:t>
            </a:r>
            <a:endParaRPr lang="uk-UA" sz="2400" b="1" dirty="0" smtClean="0">
              <a:solidFill>
                <a:srgbClr val="642100"/>
              </a:solidFill>
            </a:endParaRPr>
          </a:p>
        </p:txBody>
      </p:sp>
      <p:sp>
        <p:nvSpPr>
          <p:cNvPr id="10" name="Стрелка вниз 9"/>
          <p:cNvSpPr/>
          <p:nvPr/>
        </p:nvSpPr>
        <p:spPr>
          <a:xfrm>
            <a:off x="4391980" y="3717032"/>
            <a:ext cx="216024" cy="561548"/>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TextBox 10"/>
          <p:cNvSpPr txBox="1"/>
          <p:nvPr/>
        </p:nvSpPr>
        <p:spPr>
          <a:xfrm>
            <a:off x="3455876" y="4304686"/>
            <a:ext cx="2088232" cy="2123658"/>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uk-UA" sz="2000" b="1" dirty="0" smtClean="0">
                <a:solidFill>
                  <a:srgbClr val="FF0000"/>
                </a:solidFill>
                <a:effectLst>
                  <a:outerShdw blurRad="38100" dist="38100" dir="2700000" algn="tl">
                    <a:srgbClr val="000000">
                      <a:alpha val="43137"/>
                    </a:srgbClr>
                  </a:outerShdw>
                </a:effectLst>
              </a:rPr>
              <a:t>Поєднання процесів росту і розвитку</a:t>
            </a:r>
          </a:p>
          <a:p>
            <a:pPr algn="ctr"/>
            <a:r>
              <a:rPr lang="uk-UA" dirty="0"/>
              <a:t>Проростання насіння, </a:t>
            </a:r>
            <a:r>
              <a:rPr lang="uk-UA" dirty="0" smtClean="0"/>
              <a:t>перетворення </a:t>
            </a:r>
            <a:r>
              <a:rPr lang="uk-UA" dirty="0"/>
              <a:t>його в проростки</a:t>
            </a:r>
            <a:endParaRPr lang="ru-RU" dirty="0"/>
          </a:p>
        </p:txBody>
      </p:sp>
      <p:sp>
        <p:nvSpPr>
          <p:cNvPr id="12" name="Стрелка вниз 11"/>
          <p:cNvSpPr/>
          <p:nvPr/>
        </p:nvSpPr>
        <p:spPr>
          <a:xfrm>
            <a:off x="2339752" y="3780000"/>
            <a:ext cx="234026" cy="564858"/>
          </a:xfrm>
          <a:prstGeom prst="downArrow">
            <a:avLst/>
          </a:prstGeom>
          <a:solidFill>
            <a:srgbClr val="FFFF00"/>
          </a:solidFill>
          <a:scene3d>
            <a:camera prst="orthographicFront">
              <a:rot lat="0" lon="0" rev="19199999"/>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TextBox 12"/>
          <p:cNvSpPr txBox="1"/>
          <p:nvPr/>
        </p:nvSpPr>
        <p:spPr>
          <a:xfrm>
            <a:off x="5949707" y="4304686"/>
            <a:ext cx="2088232" cy="1261884"/>
          </a:xfrm>
          <a:prstGeom prst="rect">
            <a:avLst/>
          </a:prstGeom>
          <a:noFill/>
          <a:effectLst>
            <a:outerShdw blurRad="50800" dist="38100" dir="5400000" algn="t" rotWithShape="0">
              <a:prstClr val="black">
                <a:alpha val="40000"/>
              </a:prstClr>
            </a:outerShdw>
          </a:effectLst>
        </p:spPr>
        <p:txBody>
          <a:bodyPr wrap="square" rtlCol="0">
            <a:spAutoFit/>
          </a:bodyPr>
          <a:lstStyle/>
          <a:p>
            <a:pPr algn="ctr"/>
            <a:r>
              <a:rPr lang="uk-UA" sz="2000" b="1" dirty="0" smtClean="0">
                <a:solidFill>
                  <a:srgbClr val="FF0000"/>
                </a:solidFill>
                <a:effectLst>
                  <a:outerShdw blurRad="38100" dist="38100" dir="2700000" algn="tl">
                    <a:srgbClr val="000000">
                      <a:alpha val="43137"/>
                    </a:srgbClr>
                  </a:outerShdw>
                </a:effectLst>
              </a:rPr>
              <a:t>Розвиток без помітного росту</a:t>
            </a:r>
          </a:p>
          <a:p>
            <a:pPr algn="ctr"/>
            <a:r>
              <a:rPr lang="uk-UA" dirty="0"/>
              <a:t>В</a:t>
            </a:r>
            <a:r>
              <a:rPr lang="uk-UA" dirty="0" smtClean="0"/>
              <a:t>ирощування рослин «</a:t>
            </a:r>
            <a:r>
              <a:rPr lang="uk-UA" dirty="0" err="1" smtClean="0"/>
              <a:t>бонсай</a:t>
            </a:r>
            <a:r>
              <a:rPr lang="uk-UA" dirty="0" smtClean="0"/>
              <a:t>»</a:t>
            </a:r>
            <a:endParaRPr lang="ru-RU" dirty="0"/>
          </a:p>
        </p:txBody>
      </p:sp>
      <p:sp>
        <p:nvSpPr>
          <p:cNvPr id="14" name="Стрелка вниз 13"/>
          <p:cNvSpPr/>
          <p:nvPr/>
        </p:nvSpPr>
        <p:spPr>
          <a:xfrm>
            <a:off x="6426206" y="3738866"/>
            <a:ext cx="225579" cy="539714"/>
          </a:xfrm>
          <a:prstGeom prst="downArrow">
            <a:avLst/>
          </a:prstGeom>
          <a:solidFill>
            <a:srgbClr val="FFFF00"/>
          </a:solidFill>
          <a:scene3d>
            <a:camera prst="orthographicFront">
              <a:rot lat="0" lon="0" rev="27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Номер слайда 4"/>
          <p:cNvSpPr>
            <a:spLocks noGrp="1"/>
          </p:cNvSpPr>
          <p:nvPr>
            <p:ph type="sldNum" sz="quarter" idx="12"/>
          </p:nvPr>
        </p:nvSpPr>
        <p:spPr>
          <a:xfrm>
            <a:off x="8028384" y="20905"/>
            <a:ext cx="606856" cy="611186"/>
          </a:xfrm>
        </p:spPr>
        <p:txBody>
          <a:bodyPr/>
          <a:lstStyle/>
          <a:p>
            <a:pPr>
              <a:defRPr/>
            </a:pPr>
            <a:r>
              <a:rPr lang="uk-UA" dirty="0" smtClean="0">
                <a:solidFill>
                  <a:srgbClr val="FFFF00"/>
                </a:solidFill>
                <a:effectLst>
                  <a:outerShdw blurRad="38100" dist="38100" dir="2700000" algn="tl">
                    <a:srgbClr val="000000">
                      <a:alpha val="43137"/>
                    </a:srgbClr>
                  </a:outerShdw>
                </a:effectLst>
              </a:rPr>
              <a:t>7</a:t>
            </a:r>
            <a:endParaRPr lang="uk-UA" dirty="0">
              <a:solidFill>
                <a:srgbClr val="FFFF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31750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heel(1)">
                                      <p:cBhvr>
                                        <p:cTn id="12" dur="2000"/>
                                        <p:tgtEl>
                                          <p:spTgt spid="10"/>
                                        </p:tgtEl>
                                      </p:cBhvr>
                                    </p:animEffect>
                                  </p:childTnLst>
                                </p:cTn>
                              </p:par>
                              <p:par>
                                <p:cTn id="13" presetID="21" presetClass="entr" presetSubtype="1"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heel(1)">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heel(1)">
                                      <p:cBhvr>
                                        <p:cTn id="20" dur="2000"/>
                                        <p:tgtEl>
                                          <p:spTgt spid="12"/>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heel(1)">
                                      <p:cBhvr>
                                        <p:cTn id="23" dur="20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heel(1)">
                                      <p:cBhvr>
                                        <p:cTn id="28" dur="2000"/>
                                        <p:tgtEl>
                                          <p:spTgt spid="14"/>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heel(1)">
                                      <p:cBhvr>
                                        <p:cTn id="31"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p:bldP spid="12" grpId="0" animBg="1"/>
      <p:bldP spid="13" grpId="0"/>
      <p:bldP spid="1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260648"/>
            <a:ext cx="6480720" cy="523220"/>
          </a:xfrm>
          <a:prstGeom prst="rect">
            <a:avLst/>
          </a:prstGeom>
          <a:noFill/>
          <a:effectLst>
            <a:outerShdw blurRad="50800" dist="50800" dir="5400000" algn="ctr" rotWithShape="0">
              <a:srgbClr val="FFFF00"/>
            </a:outerShdw>
          </a:effectLst>
        </p:spPr>
        <p:txBody>
          <a:bodyPr wrap="square" rtlCol="0">
            <a:spAutoFit/>
          </a:bodyPr>
          <a:lstStyle/>
          <a:p>
            <a:r>
              <a:rPr lang="uk-UA" sz="2800" b="1" dirty="0">
                <a:solidFill>
                  <a:srgbClr val="642100"/>
                </a:solidFill>
                <a:effectLst>
                  <a:outerShdw blurRad="38100" dist="38100" dir="2700000" algn="tl">
                    <a:srgbClr val="000000">
                      <a:alpha val="43137"/>
                    </a:srgbClr>
                  </a:outerShdw>
                </a:effectLst>
              </a:rPr>
              <a:t>2. Фізіологія функціонування меристем</a:t>
            </a:r>
            <a:endParaRPr lang="ru-RU" sz="2800" dirty="0">
              <a:solidFill>
                <a:srgbClr val="642100"/>
              </a:solidFill>
              <a:effectLst>
                <a:outerShdw blurRad="38100" dist="38100" dir="2700000" algn="tl">
                  <a:srgbClr val="000000">
                    <a:alpha val="43137"/>
                  </a:srgbClr>
                </a:outerShdw>
              </a:effectLst>
            </a:endParaRPr>
          </a:p>
        </p:txBody>
      </p:sp>
      <p:sp>
        <p:nvSpPr>
          <p:cNvPr id="3" name="Номер слайда 4"/>
          <p:cNvSpPr>
            <a:spLocks noGrp="1"/>
          </p:cNvSpPr>
          <p:nvPr>
            <p:ph type="sldNum" sz="quarter" idx="12"/>
          </p:nvPr>
        </p:nvSpPr>
        <p:spPr>
          <a:xfrm>
            <a:off x="8028384" y="0"/>
            <a:ext cx="628650" cy="611186"/>
          </a:xfrm>
        </p:spPr>
        <p:txBody>
          <a:bodyPr/>
          <a:lstStyle/>
          <a:p>
            <a:pPr>
              <a:defRPr/>
            </a:pPr>
            <a:r>
              <a:rPr lang="uk-UA" dirty="0" smtClean="0">
                <a:solidFill>
                  <a:srgbClr val="FFFF00"/>
                </a:solidFill>
                <a:effectLst>
                  <a:outerShdw blurRad="38100" dist="38100" dir="2700000" algn="tl">
                    <a:srgbClr val="000000">
                      <a:alpha val="43137"/>
                    </a:srgbClr>
                  </a:outerShdw>
                </a:effectLst>
              </a:rPr>
              <a:t>8</a:t>
            </a:r>
            <a:endParaRPr lang="uk-UA" dirty="0">
              <a:solidFill>
                <a:srgbClr val="FFFF00"/>
              </a:solidFill>
              <a:effectLst>
                <a:outerShdw blurRad="38100" dist="38100" dir="2700000" algn="tl">
                  <a:srgbClr val="000000">
                    <a:alpha val="43137"/>
                  </a:srgbClr>
                </a:outerShdw>
              </a:effectLst>
            </a:endParaRPr>
          </a:p>
        </p:txBody>
      </p:sp>
      <p:sp>
        <p:nvSpPr>
          <p:cNvPr id="4" name="TextBox 3"/>
          <p:cNvSpPr txBox="1"/>
          <p:nvPr/>
        </p:nvSpPr>
        <p:spPr>
          <a:xfrm>
            <a:off x="308630" y="725168"/>
            <a:ext cx="6264696" cy="1569660"/>
          </a:xfrm>
          <a:prstGeom prst="rect">
            <a:avLst/>
          </a:prstGeom>
          <a:noFill/>
        </p:spPr>
        <p:txBody>
          <a:bodyPr wrap="square" rtlCol="0">
            <a:spAutoFit/>
          </a:bodyPr>
          <a:lstStyle/>
          <a:p>
            <a:pPr algn="ctr"/>
            <a:r>
              <a:rPr lang="uk-UA" sz="2400" dirty="0" smtClean="0"/>
              <a:t>Ростовим </a:t>
            </a:r>
            <a:r>
              <a:rPr lang="uk-UA" sz="2400" dirty="0"/>
              <a:t>процесам передують процеси росту окремих </a:t>
            </a:r>
            <a:r>
              <a:rPr lang="uk-UA" sz="2400" dirty="0" smtClean="0"/>
              <a:t>рослинних клітин</a:t>
            </a:r>
            <a:r>
              <a:rPr lang="uk-UA" sz="2400" dirty="0"/>
              <a:t>. Основу </a:t>
            </a:r>
            <a:r>
              <a:rPr lang="uk-UA" sz="2400" dirty="0" smtClean="0"/>
              <a:t>становить </a:t>
            </a:r>
            <a:r>
              <a:rPr lang="uk-UA" sz="2400" dirty="0"/>
              <a:t>інтенсивне розмноження клітин, їх ріст та ріст окремих включень та </a:t>
            </a:r>
            <a:r>
              <a:rPr lang="uk-UA" sz="2400" dirty="0" smtClean="0"/>
              <a:t>органоїдів.</a:t>
            </a:r>
            <a:endParaRPr lang="ru-RU" sz="2400" dirty="0">
              <a:solidFill>
                <a:schemeClr val="accent1">
                  <a:lumMod val="50000"/>
                </a:schemeClr>
              </a:solidFill>
            </a:endParaRPr>
          </a:p>
        </p:txBody>
      </p:sp>
      <p:sp>
        <p:nvSpPr>
          <p:cNvPr id="5" name="Rectangle 2"/>
          <p:cNvSpPr>
            <a:spLocks noChangeArrowheads="1"/>
          </p:cNvSpPr>
          <p:nvPr/>
        </p:nvSpPr>
        <p:spPr bwMode="auto">
          <a:xfrm>
            <a:off x="323529" y="3837127"/>
            <a:ext cx="10047628"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ru-RU"/>
          </a:p>
        </p:txBody>
      </p:sp>
      <p:pic>
        <p:nvPicPr>
          <p:cNvPr id="24577"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3837128"/>
            <a:ext cx="8538925" cy="1536088"/>
          </a:xfrm>
          <a:prstGeom prst="rect">
            <a:avLst/>
          </a:prstGeom>
          <a:noFill/>
          <a:extLst>
            <a:ext uri="{909E8E84-426E-40DD-AFC4-6F175D3DCCD1}">
              <a14:hiddenFill xmlns:a14="http://schemas.microsoft.com/office/drawing/2010/main">
                <a:solidFill>
                  <a:srgbClr val="FFFFFF"/>
                </a:solidFill>
              </a14:hiddenFill>
            </a:ext>
          </a:extLst>
        </p:spPr>
      </p:pic>
      <p:sp>
        <p:nvSpPr>
          <p:cNvPr id="7" name="Заголовок 1"/>
          <p:cNvSpPr txBox="1">
            <a:spLocks/>
          </p:cNvSpPr>
          <p:nvPr/>
        </p:nvSpPr>
        <p:spPr>
          <a:xfrm>
            <a:off x="971600" y="5589240"/>
            <a:ext cx="7056784" cy="867149"/>
          </a:xfrm>
          <a:prstGeom prst="rect">
            <a:avLst/>
          </a:prstGeom>
          <a:effectLst>
            <a:outerShdw blurRad="50800" dist="50800" dir="5400000" algn="ctr" rotWithShape="0">
              <a:schemeClr val="tx2">
                <a:lumMod val="75000"/>
              </a:schemeClr>
            </a:outerShdw>
          </a:effectLst>
        </p:spPr>
        <p:txBody>
          <a:bodyPr/>
          <a:lstStyle>
            <a:lvl1pPr algn="l" defTabSz="457200" rtl="0" fontAlgn="base">
              <a:spcBef>
                <a:spcPct val="0"/>
              </a:spcBef>
              <a:spcAft>
                <a:spcPct val="0"/>
              </a:spcAft>
              <a:defRPr sz="4200" kern="1200">
                <a:solidFill>
                  <a:schemeClr val="tx2"/>
                </a:solidFill>
                <a:latin typeface="+mj-lt"/>
                <a:ea typeface="+mj-ea"/>
                <a:cs typeface="+mj-cs"/>
              </a:defRPr>
            </a:lvl1pPr>
            <a:lvl2pPr algn="l" defTabSz="457200" rtl="0" fontAlgn="base">
              <a:spcBef>
                <a:spcPct val="0"/>
              </a:spcBef>
              <a:spcAft>
                <a:spcPct val="0"/>
              </a:spcAft>
              <a:defRPr sz="4200">
                <a:solidFill>
                  <a:schemeClr val="tx2"/>
                </a:solidFill>
                <a:latin typeface="Arial" panose="020B0604020202020204" pitchFamily="34" charset="0"/>
              </a:defRPr>
            </a:lvl2pPr>
            <a:lvl3pPr algn="l" defTabSz="457200" rtl="0" fontAlgn="base">
              <a:spcBef>
                <a:spcPct val="0"/>
              </a:spcBef>
              <a:spcAft>
                <a:spcPct val="0"/>
              </a:spcAft>
              <a:defRPr sz="4200">
                <a:solidFill>
                  <a:schemeClr val="tx2"/>
                </a:solidFill>
                <a:latin typeface="Arial" panose="020B0604020202020204" pitchFamily="34" charset="0"/>
              </a:defRPr>
            </a:lvl3pPr>
            <a:lvl4pPr algn="l" defTabSz="457200" rtl="0" fontAlgn="base">
              <a:spcBef>
                <a:spcPct val="0"/>
              </a:spcBef>
              <a:spcAft>
                <a:spcPct val="0"/>
              </a:spcAft>
              <a:defRPr sz="4200">
                <a:solidFill>
                  <a:schemeClr val="tx2"/>
                </a:solidFill>
                <a:latin typeface="Arial" panose="020B0604020202020204" pitchFamily="34" charset="0"/>
              </a:defRPr>
            </a:lvl4pPr>
            <a:lvl5pPr algn="l" defTabSz="457200" rtl="0" fontAlgn="base">
              <a:spcBef>
                <a:spcPct val="0"/>
              </a:spcBef>
              <a:spcAft>
                <a:spcPct val="0"/>
              </a:spcAft>
              <a:defRPr sz="4200">
                <a:solidFill>
                  <a:schemeClr val="tx2"/>
                </a:solidFill>
                <a:latin typeface="Arial" panose="020B0604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hangingPunct="1"/>
            <a:r>
              <a:rPr lang="uk-UA" sz="2400" dirty="0">
                <a:solidFill>
                  <a:schemeClr val="tx1">
                    <a:lumMod val="95000"/>
                    <a:lumOff val="5000"/>
                  </a:schemeClr>
                </a:solidFill>
                <a:latin typeface="Calibri" panose="020F0502020204030204" pitchFamily="34" charset="0"/>
              </a:rPr>
              <a:t>В організмі рослин, на відміну від тварин, ріст може відбуватись лише на певних ділянках </a:t>
            </a:r>
            <a:r>
              <a:rPr lang="uk-UA" sz="2400" dirty="0" smtClean="0">
                <a:solidFill>
                  <a:schemeClr val="tx1">
                    <a:lumMod val="95000"/>
                    <a:lumOff val="5000"/>
                  </a:schemeClr>
                </a:solidFill>
                <a:latin typeface="Calibri" panose="020F0502020204030204" pitchFamily="34" charset="0"/>
              </a:rPr>
              <a:t>– </a:t>
            </a:r>
            <a:r>
              <a:rPr lang="uk-UA" sz="2400" b="1" dirty="0" smtClean="0">
                <a:solidFill>
                  <a:srgbClr val="F67B00"/>
                </a:solidFill>
                <a:effectLst>
                  <a:outerShdw blurRad="38100" dist="38100" dir="2700000" algn="tl">
                    <a:srgbClr val="000000">
                      <a:alpha val="43137"/>
                    </a:srgbClr>
                  </a:outerShdw>
                </a:effectLst>
                <a:latin typeface="Calibri" panose="020F0502020204030204" pitchFamily="34" charset="0"/>
              </a:rPr>
              <a:t>меристемах</a:t>
            </a:r>
            <a:r>
              <a:rPr lang="uk-UA" sz="2400" dirty="0">
                <a:solidFill>
                  <a:schemeClr val="tx1">
                    <a:lumMod val="95000"/>
                    <a:lumOff val="5000"/>
                  </a:schemeClr>
                </a:solidFill>
                <a:latin typeface="Calibri" panose="020F0502020204030204" pitchFamily="34" charset="0"/>
              </a:rPr>
              <a:t>.</a:t>
            </a:r>
            <a:endParaRPr lang="ru-RU" sz="2400" dirty="0">
              <a:solidFill>
                <a:schemeClr val="tx1">
                  <a:lumMod val="95000"/>
                  <a:lumOff val="5000"/>
                </a:schemeClr>
              </a:solidFill>
              <a:latin typeface="Calibri" panose="020F0502020204030204" pitchFamily="34" charset="0"/>
            </a:endParaRPr>
          </a:p>
        </p:txBody>
      </p:sp>
      <p:sp>
        <p:nvSpPr>
          <p:cNvPr id="8" name="TextBox 7"/>
          <p:cNvSpPr txBox="1"/>
          <p:nvPr/>
        </p:nvSpPr>
        <p:spPr>
          <a:xfrm>
            <a:off x="647564" y="2459802"/>
            <a:ext cx="7560840" cy="1200329"/>
          </a:xfrm>
          <a:prstGeom prst="rect">
            <a:avLst/>
          </a:prstGeom>
          <a:noFill/>
        </p:spPr>
        <p:txBody>
          <a:bodyPr wrap="square" rtlCol="0">
            <a:spAutoFit/>
          </a:bodyPr>
          <a:lstStyle/>
          <a:p>
            <a:pPr algn="ctr"/>
            <a:r>
              <a:rPr lang="uk-UA" sz="2400" b="1" dirty="0" smtClean="0">
                <a:solidFill>
                  <a:srgbClr val="C00000"/>
                </a:solidFill>
                <a:effectLst>
                  <a:outerShdw blurRad="38100" dist="38100" dir="2700000" algn="tl">
                    <a:srgbClr val="000000">
                      <a:alpha val="43137"/>
                    </a:srgbClr>
                  </a:outerShdw>
                </a:effectLst>
              </a:rPr>
              <a:t>Ріст клітин (онтогенез клітин)</a:t>
            </a:r>
            <a:r>
              <a:rPr lang="uk-UA" sz="2400" dirty="0" smtClean="0"/>
              <a:t> </a:t>
            </a:r>
            <a:r>
              <a:rPr lang="uk-UA" sz="2400" dirty="0"/>
              <a:t>– складне явище, в якому можна встановити низку стадій або фаз, що закономірно і послідовно виникають одна після одної:</a:t>
            </a:r>
            <a:endParaRPr lang="ru-RU" sz="2400" dirty="0">
              <a:solidFill>
                <a:schemeClr val="accent1">
                  <a:lumMod val="50000"/>
                </a:schemeClr>
              </a:solidFill>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1607" y="827210"/>
            <a:ext cx="1490848" cy="1473462"/>
          </a:xfrm>
          <a:prstGeom prst="rect">
            <a:avLst/>
          </a:prstGeom>
        </p:spPr>
      </p:pic>
    </p:spTree>
    <p:extLst>
      <p:ext uri="{BB962C8B-B14F-4D97-AF65-F5344CB8AC3E}">
        <p14:creationId xmlns:p14="http://schemas.microsoft.com/office/powerpoint/2010/main" val="327008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par>
                                <p:cTn id="8" presetID="3" presetClass="entr" presetSubtype="10" fill="hold" nodeType="withEffect">
                                  <p:stCondLst>
                                    <p:cond delay="0"/>
                                  </p:stCondLst>
                                  <p:childTnLst>
                                    <p:set>
                                      <p:cBhvr>
                                        <p:cTn id="9" dur="1" fill="hold">
                                          <p:stCondLst>
                                            <p:cond delay="0"/>
                                          </p:stCondLst>
                                        </p:cTn>
                                        <p:tgtEl>
                                          <p:spTgt spid="24577"/>
                                        </p:tgtEl>
                                        <p:attrNameLst>
                                          <p:attrName>style.visibility</p:attrName>
                                        </p:attrNameLst>
                                      </p:cBhvr>
                                      <p:to>
                                        <p:strVal val="visible"/>
                                      </p:to>
                                    </p:set>
                                    <p:animEffect transition="in" filter="blinds(horizontal)">
                                      <p:cBhvr>
                                        <p:cTn id="10" dur="500"/>
                                        <p:tgtEl>
                                          <p:spTgt spid="24577"/>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linds(horizont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txBox="1">
            <a:spLocks/>
          </p:cNvSpPr>
          <p:nvPr/>
        </p:nvSpPr>
        <p:spPr>
          <a:xfrm>
            <a:off x="323528" y="332657"/>
            <a:ext cx="7128792" cy="864096"/>
          </a:xfrm>
          <a:prstGeom prst="rect">
            <a:avLst/>
          </a:prstGeom>
        </p:spPr>
        <p:txBody>
          <a:bodyPr/>
          <a:lstStyle>
            <a:lvl1pPr algn="l" defTabSz="457200" rtl="0" fontAlgn="base">
              <a:spcBef>
                <a:spcPct val="0"/>
              </a:spcBef>
              <a:spcAft>
                <a:spcPct val="0"/>
              </a:spcAft>
              <a:defRPr sz="4200" kern="1200">
                <a:solidFill>
                  <a:schemeClr val="tx2"/>
                </a:solidFill>
                <a:latin typeface="+mj-lt"/>
                <a:ea typeface="+mj-ea"/>
                <a:cs typeface="+mj-cs"/>
              </a:defRPr>
            </a:lvl1pPr>
            <a:lvl2pPr algn="l" defTabSz="457200" rtl="0" fontAlgn="base">
              <a:spcBef>
                <a:spcPct val="0"/>
              </a:spcBef>
              <a:spcAft>
                <a:spcPct val="0"/>
              </a:spcAft>
              <a:defRPr sz="4200">
                <a:solidFill>
                  <a:schemeClr val="tx2"/>
                </a:solidFill>
                <a:latin typeface="Arial" panose="020B0604020202020204" pitchFamily="34" charset="0"/>
              </a:defRPr>
            </a:lvl2pPr>
            <a:lvl3pPr algn="l" defTabSz="457200" rtl="0" fontAlgn="base">
              <a:spcBef>
                <a:spcPct val="0"/>
              </a:spcBef>
              <a:spcAft>
                <a:spcPct val="0"/>
              </a:spcAft>
              <a:defRPr sz="4200">
                <a:solidFill>
                  <a:schemeClr val="tx2"/>
                </a:solidFill>
                <a:latin typeface="Arial" panose="020B0604020202020204" pitchFamily="34" charset="0"/>
              </a:defRPr>
            </a:lvl3pPr>
            <a:lvl4pPr algn="l" defTabSz="457200" rtl="0" fontAlgn="base">
              <a:spcBef>
                <a:spcPct val="0"/>
              </a:spcBef>
              <a:spcAft>
                <a:spcPct val="0"/>
              </a:spcAft>
              <a:defRPr sz="4200">
                <a:solidFill>
                  <a:schemeClr val="tx2"/>
                </a:solidFill>
                <a:latin typeface="Arial" panose="020B0604020202020204" pitchFamily="34" charset="0"/>
              </a:defRPr>
            </a:lvl4pPr>
            <a:lvl5pPr algn="l" defTabSz="457200" rtl="0" fontAlgn="base">
              <a:spcBef>
                <a:spcPct val="0"/>
              </a:spcBef>
              <a:spcAft>
                <a:spcPct val="0"/>
              </a:spcAft>
              <a:defRPr sz="4200">
                <a:solidFill>
                  <a:schemeClr val="tx2"/>
                </a:solidFill>
                <a:latin typeface="Arial" panose="020B0604020202020204"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eaLnBrk="1" hangingPunct="1"/>
            <a:r>
              <a:rPr lang="uk-UA" sz="2000" b="1" i="1" dirty="0">
                <a:solidFill>
                  <a:srgbClr val="C00000"/>
                </a:solidFill>
                <a:effectLst>
                  <a:outerShdw blurRad="38100" dist="38100" dir="2700000" algn="tl">
                    <a:srgbClr val="000000">
                      <a:alpha val="43137"/>
                    </a:srgbClr>
                  </a:outerShdw>
                </a:effectLst>
              </a:rPr>
              <a:t>Меристеми</a:t>
            </a:r>
            <a:r>
              <a:rPr lang="uk-UA" sz="2000" dirty="0"/>
              <a:t> </a:t>
            </a:r>
            <a:r>
              <a:rPr lang="uk-UA" sz="2000" b="1" dirty="0"/>
              <a:t>– це група клітин, які зберігають здатність до мітотичного поділу; твірні тканини </a:t>
            </a:r>
            <a:r>
              <a:rPr lang="uk-UA" sz="2000" b="1" dirty="0" smtClean="0"/>
              <a:t>рослин</a:t>
            </a:r>
            <a:endParaRPr lang="ru-RU" sz="2000" b="1" dirty="0"/>
          </a:p>
        </p:txBody>
      </p:sp>
      <p:sp>
        <p:nvSpPr>
          <p:cNvPr id="4" name="Номер слайда 4"/>
          <p:cNvSpPr>
            <a:spLocks noGrp="1"/>
          </p:cNvSpPr>
          <p:nvPr>
            <p:ph type="sldNum" sz="quarter" idx="12"/>
          </p:nvPr>
        </p:nvSpPr>
        <p:spPr>
          <a:xfrm>
            <a:off x="7956376" y="27064"/>
            <a:ext cx="628650" cy="611186"/>
          </a:xfrm>
        </p:spPr>
        <p:txBody>
          <a:bodyPr/>
          <a:lstStyle/>
          <a:p>
            <a:pPr>
              <a:defRPr/>
            </a:pPr>
            <a:r>
              <a:rPr lang="uk-UA" dirty="0" smtClean="0">
                <a:solidFill>
                  <a:srgbClr val="FFFF00"/>
                </a:solidFill>
                <a:effectLst>
                  <a:outerShdw blurRad="38100" dist="38100" dir="2700000" algn="tl">
                    <a:srgbClr val="000000">
                      <a:alpha val="43137"/>
                    </a:srgbClr>
                  </a:outerShdw>
                </a:effectLst>
              </a:rPr>
              <a:t>9</a:t>
            </a:r>
            <a:endParaRPr lang="uk-UA" dirty="0">
              <a:solidFill>
                <a:srgbClr val="FFFF00"/>
              </a:solidFill>
              <a:effectLst>
                <a:outerShdw blurRad="38100" dist="38100" dir="2700000" algn="tl">
                  <a:srgbClr val="000000">
                    <a:alpha val="43137"/>
                  </a:srgbClr>
                </a:outerShdw>
              </a:effectLst>
            </a:endParaRPr>
          </a:p>
        </p:txBody>
      </p:sp>
      <p:pic>
        <p:nvPicPr>
          <p:cNvPr id="5" name="Picture 2" descr="Строение кончика побега"/>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1340768"/>
            <a:ext cx="3860619" cy="46805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Объект 1"/>
          <p:cNvSpPr txBox="1">
            <a:spLocks/>
          </p:cNvSpPr>
          <p:nvPr/>
        </p:nvSpPr>
        <p:spPr>
          <a:xfrm>
            <a:off x="4355976" y="1583146"/>
            <a:ext cx="4392488" cy="4438141"/>
          </a:xfrm>
          <a:prstGeom prst="rect">
            <a:avLst/>
          </a:prstGeom>
        </p:spPr>
        <p:txBody>
          <a:bodyPr/>
          <a:lstStyle>
            <a:lvl1pPr marL="342900" indent="-342900" algn="l" defTabSz="457200" rtl="0" fontAlgn="base">
              <a:spcBef>
                <a:spcPts val="1000"/>
              </a:spcBef>
              <a:spcAft>
                <a:spcPct val="0"/>
              </a:spcAft>
              <a:buClr>
                <a:srgbClr val="F7F5F7"/>
              </a:buClr>
              <a:buSzPct val="80000"/>
              <a:buFont typeface="Wingdings 3" panose="05040102010807070707" pitchFamily="18" charset="2"/>
              <a:buChar char=""/>
              <a:defRPr sz="2000" kern="1200">
                <a:solidFill>
                  <a:schemeClr val="tx1"/>
                </a:solidFill>
                <a:latin typeface="+mj-lt"/>
                <a:ea typeface="+mj-ea"/>
                <a:cs typeface="+mj-cs"/>
              </a:defRPr>
            </a:lvl1pPr>
            <a:lvl2pPr marL="742950" indent="-285750" algn="l" defTabSz="457200" rtl="0" fontAlgn="base">
              <a:spcBef>
                <a:spcPts val="1000"/>
              </a:spcBef>
              <a:spcAft>
                <a:spcPct val="0"/>
              </a:spcAft>
              <a:buClr>
                <a:srgbClr val="F7F5F7"/>
              </a:buClr>
              <a:buSzPct val="80000"/>
              <a:buFont typeface="Wingdings 3" panose="05040102010807070707" pitchFamily="18" charset="2"/>
              <a:buChar char=""/>
              <a:defRPr kern="1200">
                <a:solidFill>
                  <a:schemeClr val="tx1"/>
                </a:solidFill>
                <a:latin typeface="+mj-lt"/>
                <a:ea typeface="+mj-ea"/>
                <a:cs typeface="+mj-cs"/>
              </a:defRPr>
            </a:lvl2pPr>
            <a:lvl3pPr marL="1143000" indent="-228600" algn="l" defTabSz="457200" rtl="0" fontAlgn="base">
              <a:spcBef>
                <a:spcPts val="1000"/>
              </a:spcBef>
              <a:spcAft>
                <a:spcPct val="0"/>
              </a:spcAft>
              <a:buClr>
                <a:srgbClr val="F7F5F7"/>
              </a:buClr>
              <a:buSzPct val="80000"/>
              <a:buFont typeface="Wingdings 3" panose="05040102010807070707" pitchFamily="18" charset="2"/>
              <a:buChar char=""/>
              <a:defRPr sz="1600" kern="1200">
                <a:solidFill>
                  <a:schemeClr val="tx1"/>
                </a:solidFill>
                <a:latin typeface="+mj-lt"/>
                <a:ea typeface="+mj-ea"/>
                <a:cs typeface="+mj-cs"/>
              </a:defRPr>
            </a:lvl3pPr>
            <a:lvl4pPr marL="1600200" indent="-228600" algn="l" defTabSz="457200" rtl="0" fontAlgn="base">
              <a:spcBef>
                <a:spcPts val="1000"/>
              </a:spcBef>
              <a:spcAft>
                <a:spcPct val="0"/>
              </a:spcAft>
              <a:buClr>
                <a:srgbClr val="F7F5F7"/>
              </a:buClr>
              <a:buSzPct val="80000"/>
              <a:buFont typeface="Wingdings 3" panose="05040102010807070707" pitchFamily="18" charset="2"/>
              <a:buChar char=""/>
              <a:defRPr sz="1400" kern="1200">
                <a:solidFill>
                  <a:schemeClr val="tx1"/>
                </a:solidFill>
                <a:latin typeface="+mj-lt"/>
                <a:ea typeface="+mj-ea"/>
                <a:cs typeface="+mj-cs"/>
              </a:defRPr>
            </a:lvl4pPr>
            <a:lvl5pPr marL="2057400" indent="-228600" algn="l" defTabSz="457200" rtl="0" fontAlgn="base">
              <a:spcBef>
                <a:spcPts val="1000"/>
              </a:spcBef>
              <a:spcAft>
                <a:spcPct val="0"/>
              </a:spcAft>
              <a:buClr>
                <a:srgbClr val="F7F5F7"/>
              </a:buClr>
              <a:buSzPct val="80000"/>
              <a:buFont typeface="Wingdings 3" panose="05040102010807070707" pitchFamily="18" charset="2"/>
              <a:buChar char=""/>
              <a:defRPr sz="140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a:lstStyle>
          <a:p>
            <a:pPr eaLnBrk="1" hangingPunct="1"/>
            <a:r>
              <a:rPr lang="uk-UA" b="1" i="1" dirty="0" smtClean="0">
                <a:solidFill>
                  <a:srgbClr val="C00000"/>
                </a:solidFill>
                <a:effectLst>
                  <a:outerShdw blurRad="38100" dist="38100" dir="2700000" algn="tl">
                    <a:srgbClr val="000000">
                      <a:alpha val="43137"/>
                    </a:srgbClr>
                  </a:outerShdw>
                </a:effectLst>
              </a:rPr>
              <a:t>Апікальна</a:t>
            </a:r>
            <a:r>
              <a:rPr lang="uk-UA" dirty="0" smtClean="0">
                <a:solidFill>
                  <a:schemeClr val="accent2">
                    <a:lumMod val="50000"/>
                  </a:schemeClr>
                </a:solidFill>
              </a:rPr>
              <a:t> – міститься в кінчиках коренів та пагонів, забезпечує первинний ріст у довжину</a:t>
            </a:r>
          </a:p>
          <a:p>
            <a:pPr eaLnBrk="1" hangingPunct="1"/>
            <a:r>
              <a:rPr lang="uk-UA" b="1" i="1" dirty="0">
                <a:solidFill>
                  <a:srgbClr val="C00000"/>
                </a:solidFill>
                <a:effectLst>
                  <a:outerShdw blurRad="38100" dist="38100" dir="2700000" algn="tl">
                    <a:srgbClr val="000000">
                      <a:alpha val="43137"/>
                    </a:srgbClr>
                  </a:outerShdw>
                </a:effectLst>
              </a:rPr>
              <a:t>Латеральні меристеми</a:t>
            </a:r>
            <a:r>
              <a:rPr lang="uk-UA" b="1" dirty="0">
                <a:solidFill>
                  <a:srgbClr val="C00000"/>
                </a:solidFill>
                <a:effectLst>
                  <a:outerShdw blurRad="38100" dist="38100" dir="2700000" algn="tl">
                    <a:srgbClr val="000000">
                      <a:alpha val="43137"/>
                    </a:srgbClr>
                  </a:outerShdw>
                </a:effectLst>
              </a:rPr>
              <a:t> </a:t>
            </a:r>
            <a:r>
              <a:rPr lang="uk-UA" dirty="0">
                <a:solidFill>
                  <a:schemeClr val="accent2">
                    <a:lumMod val="50000"/>
                  </a:schemeClr>
                </a:solidFill>
              </a:rPr>
              <a:t>(камбій) – містяться в більш старих частинах рослин і забезпечують вторинний ріст (потовщення</a:t>
            </a:r>
            <a:r>
              <a:rPr lang="uk-UA" dirty="0" smtClean="0">
                <a:solidFill>
                  <a:schemeClr val="accent2">
                    <a:lumMod val="50000"/>
                  </a:schemeClr>
                </a:solidFill>
              </a:rPr>
              <a:t>)</a:t>
            </a:r>
          </a:p>
          <a:p>
            <a:pPr eaLnBrk="1" hangingPunct="1"/>
            <a:r>
              <a:rPr lang="uk-UA" b="1" i="1" dirty="0" err="1">
                <a:solidFill>
                  <a:srgbClr val="C00000"/>
                </a:solidFill>
                <a:effectLst>
                  <a:outerShdw blurRad="38100" dist="38100" dir="2700000" algn="tl">
                    <a:srgbClr val="000000">
                      <a:alpha val="43137"/>
                    </a:srgbClr>
                  </a:outerShdw>
                </a:effectLst>
              </a:rPr>
              <a:t>Інтеркалярні</a:t>
            </a:r>
            <a:r>
              <a:rPr lang="uk-UA" dirty="0">
                <a:solidFill>
                  <a:schemeClr val="accent2">
                    <a:lumMod val="50000"/>
                  </a:schemeClr>
                </a:solidFill>
              </a:rPr>
              <a:t> – розташовані проміж певними постійними тканинами, наприклад, у </a:t>
            </a:r>
            <a:r>
              <a:rPr lang="uk-UA" dirty="0" err="1">
                <a:solidFill>
                  <a:schemeClr val="accent2">
                    <a:lumMod val="50000"/>
                  </a:schemeClr>
                </a:solidFill>
              </a:rPr>
              <a:t>міжвузллях</a:t>
            </a:r>
            <a:r>
              <a:rPr lang="uk-UA" dirty="0">
                <a:solidFill>
                  <a:schemeClr val="accent2">
                    <a:lumMod val="50000"/>
                  </a:schemeClr>
                </a:solidFill>
              </a:rPr>
              <a:t> злаків.</a:t>
            </a:r>
            <a:endParaRPr lang="ru-RU" dirty="0">
              <a:solidFill>
                <a:schemeClr val="accent2">
                  <a:lumMod val="50000"/>
                </a:schemeClr>
              </a:solidFill>
            </a:endParaRPr>
          </a:p>
        </p:txBody>
      </p:sp>
    </p:spTree>
    <p:extLst>
      <p:ext uri="{BB962C8B-B14F-4D97-AF65-F5344CB8AC3E}">
        <p14:creationId xmlns:p14="http://schemas.microsoft.com/office/powerpoint/2010/main" val="3870526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Effect transition="in" filter="fade">
                                      <p:cBhvr>
                                        <p:cTn id="11" dur="500"/>
                                        <p:tgtEl>
                                          <p:spTgt spid="6">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animEffect transition="in" filter="fade">
                                      <p:cBhvr>
                                        <p:cTn id="15"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Фиолетовый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1462</TotalTime>
  <Words>3253</Words>
  <Application>Microsoft Office PowerPoint</Application>
  <PresentationFormat>Экран (4:3)</PresentationFormat>
  <Paragraphs>198</Paragraphs>
  <Slides>37</Slides>
  <Notes>3</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37</vt:i4>
      </vt:variant>
    </vt:vector>
  </HeadingPairs>
  <TitlesOfParts>
    <vt:vector size="43" baseType="lpstr">
      <vt:lpstr>Arial</vt:lpstr>
      <vt:lpstr>Calibri</vt:lpstr>
      <vt:lpstr>Courier New</vt:lpstr>
      <vt:lpstr>Wingdings</vt:lpstr>
      <vt:lpstr>Wingdings 3</vt:lpstr>
      <vt:lpstr>Ион</vt:lpstr>
      <vt:lpstr>Фізіологічні аспекти росту рослин</vt:lpstr>
      <vt:lpstr>План</vt:lpstr>
      <vt:lpstr>Презентация PowerPoint</vt:lpstr>
      <vt:lpstr>Ріст – це незворотне збільшення розмірів і маси рослин (або органів їх) з будь-якими параметрами, що зумовлене новоутворенням органів, клітин або окремих їх елементів за рахунок біосинтетичних процесів.</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Мітоз – це таке ділення клітинного ядра, при якому утворюються два дочірніх ядра з ідентичним набором хромосом.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Апікальний ріст</vt:lpstr>
      <vt:lpstr>Інтеркалярний ріст</vt:lpstr>
      <vt:lpstr>Базальний ріст</vt:lpstr>
      <vt:lpstr>Латеральний ріст</vt:lpstr>
      <vt:lpstr>Презентация PowerPoint</vt:lpstr>
      <vt:lpstr>Латеральний ріст</vt:lpstr>
      <vt:lpstr>Адвентивний ріст</vt:lpstr>
      <vt:lpstr>Адвентивний ріст</vt:lpstr>
      <vt:lpstr>Корелятивний ріст</vt:lpstr>
      <vt:lpstr>Презентация PowerPoint</vt:lpstr>
      <vt:lpstr>Презентация PowerPoint</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Пк</dc:creator>
  <cp:lastModifiedBy>Загороднюк</cp:lastModifiedBy>
  <cp:revision>166</cp:revision>
  <dcterms:created xsi:type="dcterms:W3CDTF">2013-06-25T15:36:17Z</dcterms:created>
  <dcterms:modified xsi:type="dcterms:W3CDTF">2020-05-08T20:25:08Z</dcterms:modified>
</cp:coreProperties>
</file>